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6" r:id="rId9"/>
    <p:sldId id="277" r:id="rId10"/>
    <p:sldId id="263" r:id="rId11"/>
    <p:sldId id="264" r:id="rId12"/>
    <p:sldId id="265" r:id="rId13"/>
    <p:sldId id="266" r:id="rId14"/>
    <p:sldId id="267" r:id="rId15"/>
    <p:sldId id="268" r:id="rId16"/>
    <p:sldId id="270" r:id="rId17"/>
    <p:sldId id="274" r:id="rId18"/>
    <p:sldId id="271" r:id="rId19"/>
    <p:sldId id="275" r:id="rId20"/>
    <p:sldId id="272" r:id="rId21"/>
    <p:sldId id="273" r:id="rId22"/>
  </p:sldIdLst>
  <p:sldSz cx="18288000" cy="10287000"/>
  <p:notesSz cx="7010400" cy="9296400"/>
  <p:embeddedFontLst>
    <p:embeddedFont>
      <p:font typeface="Calibri" panose="020F0502020204030204" pitchFamily="34" charset="0"/>
      <p:regular r:id="rId24"/>
      <p:bold r:id="rId25"/>
      <p:italic r:id="rId26"/>
      <p:boldItalic r:id="rId27"/>
    </p:embeddedFont>
    <p:embeddedFont>
      <p:font typeface="Lato 1 Bold" panose="020B0604020202020204" charset="0"/>
      <p:regular r:id="rId28"/>
    </p:embeddedFont>
    <p:embeddedFont>
      <p:font typeface="Lato 2" panose="020B0604020202020204" charset="0"/>
      <p:regular r:id="rId29"/>
    </p:embeddedFont>
    <p:embeddedFont>
      <p:font typeface="Lato 2 Bold" panose="020B0604020202020204" charset="0"/>
      <p:regular r:id="rId30"/>
    </p:embeddedFont>
    <p:embeddedFont>
      <p:font typeface="Poppins Bold" panose="020B0604020202020204" charset="0"/>
      <p:regular r:id="rId31"/>
    </p:embeddedFont>
    <p:embeddedFont>
      <p:font typeface="Poppins Heavy" panose="020B0604020202020204" charset="0"/>
      <p:regular r:id="rId32"/>
    </p:embeddedFont>
    <p:embeddedFont>
      <p:font typeface="Poppins Ultra-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0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204C9F-349E-4966-8D33-6F72892EAD91}" type="datetimeFigureOut">
              <a:rPr lang="en-US" smtClean="0"/>
              <a:t>4/11/2024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96121B-D069-466C-9B10-7D739F5E57EE}" type="slidenum">
              <a:rPr lang="en-US" smtClean="0"/>
              <a:t>‹#›</a:t>
            </a:fld>
            <a:endParaRPr lang="en-US"/>
          </a:p>
        </p:txBody>
      </p:sp>
    </p:spTree>
    <p:extLst>
      <p:ext uri="{BB962C8B-B14F-4D97-AF65-F5344CB8AC3E}">
        <p14:creationId xmlns:p14="http://schemas.microsoft.com/office/powerpoint/2010/main" val="12409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6121B-D069-466C-9B10-7D739F5E57EE}" type="slidenum">
              <a:rPr lang="en-US" smtClean="0"/>
              <a:t>8</a:t>
            </a:fld>
            <a:endParaRPr lang="en-US"/>
          </a:p>
        </p:txBody>
      </p:sp>
    </p:spTree>
    <p:extLst>
      <p:ext uri="{BB962C8B-B14F-4D97-AF65-F5344CB8AC3E}">
        <p14:creationId xmlns:p14="http://schemas.microsoft.com/office/powerpoint/2010/main" val="407727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6121B-D069-466C-9B10-7D739F5E57EE}" type="slidenum">
              <a:rPr lang="en-US" smtClean="0"/>
              <a:t>9</a:t>
            </a:fld>
            <a:endParaRPr lang="en-US"/>
          </a:p>
        </p:txBody>
      </p:sp>
    </p:spTree>
    <p:extLst>
      <p:ext uri="{BB962C8B-B14F-4D97-AF65-F5344CB8AC3E}">
        <p14:creationId xmlns:p14="http://schemas.microsoft.com/office/powerpoint/2010/main" val="237184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3091559" y="1104900"/>
            <a:ext cx="12616379" cy="900631"/>
          </a:xfrm>
          <a:prstGeom prst="rect">
            <a:avLst/>
          </a:prstGeom>
        </p:spPr>
        <p:txBody>
          <a:bodyPr lIns="0" tIns="0" rIns="0" bIns="0" rtlCol="0" anchor="t">
            <a:spAutoFit/>
          </a:bodyPr>
          <a:lstStyle/>
          <a:p>
            <a:pPr algn="ctr">
              <a:lnSpc>
                <a:spcPts val="6930"/>
              </a:lnSpc>
            </a:pPr>
            <a:r>
              <a:rPr lang="en-US" sz="6600" spc="660" dirty="0">
                <a:solidFill>
                  <a:schemeClr val="accent2"/>
                </a:solidFill>
                <a:latin typeface="Poppins Bold"/>
              </a:rPr>
              <a:t>2024-2028</a:t>
            </a:r>
          </a:p>
        </p:txBody>
      </p:sp>
      <p:sp>
        <p:nvSpPr>
          <p:cNvPr id="12" name="TextBox 12"/>
          <p:cNvSpPr txBox="1"/>
          <p:nvPr/>
        </p:nvSpPr>
        <p:spPr>
          <a:xfrm>
            <a:off x="2580063" y="2509286"/>
            <a:ext cx="13127875" cy="4091294"/>
          </a:xfrm>
          <a:prstGeom prst="rect">
            <a:avLst/>
          </a:prstGeom>
        </p:spPr>
        <p:txBody>
          <a:bodyPr lIns="0" tIns="0" rIns="0" bIns="0" rtlCol="0" anchor="t">
            <a:spAutoFit/>
          </a:bodyPr>
          <a:lstStyle/>
          <a:p>
            <a:pPr algn="ctr">
              <a:lnSpc>
                <a:spcPts val="6502"/>
              </a:lnSpc>
            </a:pPr>
            <a:r>
              <a:rPr lang="en-US" sz="5201" spc="260" dirty="0">
                <a:solidFill>
                  <a:srgbClr val="2B4A9D"/>
                </a:solidFill>
                <a:latin typeface="Lato 1 Bold"/>
              </a:rPr>
              <a:t>CONSOLIDATED PLAN &amp; 2024 ANNUAL ACTION PLAN</a:t>
            </a:r>
          </a:p>
          <a:p>
            <a:pPr algn="ctr">
              <a:lnSpc>
                <a:spcPts val="6502"/>
              </a:lnSpc>
            </a:pPr>
            <a:endParaRPr lang="en-US" sz="5201" spc="260" dirty="0">
              <a:solidFill>
                <a:srgbClr val="2B4A9D"/>
              </a:solidFill>
              <a:latin typeface="Lato 1 Bold"/>
            </a:endParaRPr>
          </a:p>
          <a:p>
            <a:pPr algn="ctr">
              <a:lnSpc>
                <a:spcPts val="6502"/>
              </a:lnSpc>
            </a:pPr>
            <a:r>
              <a:rPr lang="en-US" sz="5201" spc="260" dirty="0">
                <a:solidFill>
                  <a:srgbClr val="2B4A9D"/>
                </a:solidFill>
                <a:latin typeface="Lato 1 Bold"/>
              </a:rPr>
              <a:t>ANALYSIS OF IMPEDIMENTS TO FAIR HOUSING CHOICE OVERVIEW</a:t>
            </a:r>
          </a:p>
        </p:txBody>
      </p:sp>
      <p:sp>
        <p:nvSpPr>
          <p:cNvPr id="13" name="TextBox 13"/>
          <p:cNvSpPr txBox="1"/>
          <p:nvPr/>
        </p:nvSpPr>
        <p:spPr>
          <a:xfrm>
            <a:off x="5692745" y="7855938"/>
            <a:ext cx="6902510" cy="1548886"/>
          </a:xfrm>
          <a:prstGeom prst="rect">
            <a:avLst/>
          </a:prstGeom>
        </p:spPr>
        <p:txBody>
          <a:bodyPr lIns="0" tIns="0" rIns="0" bIns="0" rtlCol="0" anchor="t">
            <a:spAutoFit/>
          </a:bodyPr>
          <a:lstStyle/>
          <a:p>
            <a:pPr algn="ctr">
              <a:lnSpc>
                <a:spcPts val="4042"/>
              </a:lnSpc>
              <a:spcBef>
                <a:spcPct val="0"/>
              </a:spcBef>
            </a:pPr>
            <a:r>
              <a:rPr lang="en-US" sz="3850" spc="192" dirty="0">
                <a:solidFill>
                  <a:srgbClr val="153357"/>
                </a:solidFill>
                <a:latin typeface="Poppins Bold"/>
              </a:rPr>
              <a:t>CITY OF DALTON, GA</a:t>
            </a:r>
          </a:p>
          <a:p>
            <a:pPr algn="ctr">
              <a:lnSpc>
                <a:spcPts val="4042"/>
              </a:lnSpc>
              <a:spcBef>
                <a:spcPct val="0"/>
              </a:spcBef>
            </a:pPr>
            <a:r>
              <a:rPr lang="en-US" sz="3850" spc="192" dirty="0">
                <a:solidFill>
                  <a:srgbClr val="153357"/>
                </a:solidFill>
                <a:latin typeface="Poppins Bold"/>
              </a:rPr>
              <a:t>300 WEST WAUGH ST</a:t>
            </a:r>
          </a:p>
          <a:p>
            <a:pPr algn="ctr">
              <a:lnSpc>
                <a:spcPts val="4042"/>
              </a:lnSpc>
              <a:spcBef>
                <a:spcPct val="0"/>
              </a:spcBef>
            </a:pPr>
            <a:r>
              <a:rPr lang="en-US" sz="3850" spc="192" dirty="0">
                <a:solidFill>
                  <a:srgbClr val="153357"/>
                </a:solidFill>
                <a:latin typeface="Poppins Bold"/>
              </a:rPr>
              <a:t>DALTON, GA 30720</a:t>
            </a:r>
          </a:p>
        </p:txBody>
      </p:sp>
      <p:pic>
        <p:nvPicPr>
          <p:cNvPr id="14" name="Picture 13">
            <a:extLst>
              <a:ext uri="{FF2B5EF4-FFF2-40B4-BE49-F238E27FC236}">
                <a16:creationId xmlns:a16="http://schemas.microsoft.com/office/drawing/2014/main" id="{5E612CA0-A37C-4041-59D2-692F2A589780}"/>
              </a:ext>
            </a:extLst>
          </p:cNvPr>
          <p:cNvPicPr/>
          <p:nvPr/>
        </p:nvPicPr>
        <p:blipFill>
          <a:blip r:embed="rId2"/>
          <a:srcRect/>
          <a:stretch>
            <a:fillRect/>
          </a:stretch>
        </p:blipFill>
        <p:spPr bwMode="auto">
          <a:xfrm>
            <a:off x="505448" y="2650754"/>
            <a:ext cx="2590800" cy="1855827"/>
          </a:xfrm>
          <a:prstGeom prst="rect">
            <a:avLst/>
          </a:prstGeom>
          <a:noFill/>
          <a:ln w="9525">
            <a:noFill/>
            <a:miter lim="800000"/>
            <a:headEnd/>
            <a:tailEnd/>
          </a:ln>
        </p:spPr>
      </p:pic>
      <p:grpSp>
        <p:nvGrpSpPr>
          <p:cNvPr id="15" name="Group 6">
            <a:extLst>
              <a:ext uri="{FF2B5EF4-FFF2-40B4-BE49-F238E27FC236}">
                <a16:creationId xmlns:a16="http://schemas.microsoft.com/office/drawing/2014/main" id="{E16CF762-9103-152F-484B-9D9EE2C8E9F7}"/>
              </a:ext>
            </a:extLst>
          </p:cNvPr>
          <p:cNvGrpSpPr/>
          <p:nvPr/>
        </p:nvGrpSpPr>
        <p:grpSpPr>
          <a:xfrm>
            <a:off x="-10551" y="-9994"/>
            <a:ext cx="18298551" cy="417760"/>
            <a:chOff x="0" y="0"/>
            <a:chExt cx="5454170" cy="152400"/>
          </a:xfrm>
        </p:grpSpPr>
        <p:sp>
          <p:nvSpPr>
            <p:cNvPr id="16" name="Freeform 7">
              <a:extLst>
                <a:ext uri="{FF2B5EF4-FFF2-40B4-BE49-F238E27FC236}">
                  <a16:creationId xmlns:a16="http://schemas.microsoft.com/office/drawing/2014/main" id="{3D7462F4-5DC5-423C-A076-039AE96BD39E}"/>
                </a:ext>
              </a:extLst>
            </p:cNvPr>
            <p:cNvSpPr/>
            <p:nvPr/>
          </p:nvSpPr>
          <p:spPr>
            <a:xfrm>
              <a:off x="0" y="0"/>
              <a:ext cx="5454171" cy="152400"/>
            </a:xfrm>
            <a:custGeom>
              <a:avLst/>
              <a:gdLst/>
              <a:ahLst/>
              <a:cxnLst/>
              <a:rect l="l" t="t" r="r" b="b"/>
              <a:pathLst>
                <a:path w="5454171" h="152400">
                  <a:moveTo>
                    <a:pt x="0" y="0"/>
                  </a:moveTo>
                  <a:lnTo>
                    <a:pt x="5454171" y="0"/>
                  </a:lnTo>
                  <a:lnTo>
                    <a:pt x="5454171" y="152400"/>
                  </a:lnTo>
                  <a:lnTo>
                    <a:pt x="0" y="152400"/>
                  </a:lnTo>
                  <a:close/>
                </a:path>
              </a:pathLst>
            </a:custGeom>
            <a:solidFill>
              <a:srgbClr val="2B4A9D"/>
            </a:solidFill>
          </p:spPr>
        </p:sp>
      </p:grpSp>
      <p:grpSp>
        <p:nvGrpSpPr>
          <p:cNvPr id="17" name="Group 9">
            <a:extLst>
              <a:ext uri="{FF2B5EF4-FFF2-40B4-BE49-F238E27FC236}">
                <a16:creationId xmlns:a16="http://schemas.microsoft.com/office/drawing/2014/main" id="{85016086-BB9C-B37D-31ED-DA21C9BB42F7}"/>
              </a:ext>
            </a:extLst>
          </p:cNvPr>
          <p:cNvGrpSpPr/>
          <p:nvPr/>
        </p:nvGrpSpPr>
        <p:grpSpPr>
          <a:xfrm>
            <a:off x="3" y="9620829"/>
            <a:ext cx="18298551" cy="684626"/>
            <a:chOff x="0" y="0"/>
            <a:chExt cx="6746432" cy="621933"/>
          </a:xfrm>
        </p:grpSpPr>
        <p:sp>
          <p:nvSpPr>
            <p:cNvPr id="18" name="Freeform 10">
              <a:extLst>
                <a:ext uri="{FF2B5EF4-FFF2-40B4-BE49-F238E27FC236}">
                  <a16:creationId xmlns:a16="http://schemas.microsoft.com/office/drawing/2014/main" id="{358936D5-6A48-9DFE-F417-AB8EB8C5230C}"/>
                </a:ext>
              </a:extLst>
            </p:cNvPr>
            <p:cNvSpPr/>
            <p:nvPr/>
          </p:nvSpPr>
          <p:spPr>
            <a:xfrm>
              <a:off x="0" y="0"/>
              <a:ext cx="6746432" cy="621933"/>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2188299" y="1033464"/>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NEEDS ASSESSMENT SUMMARY</a:t>
            </a:r>
          </a:p>
        </p:txBody>
      </p:sp>
      <p:sp>
        <p:nvSpPr>
          <p:cNvPr id="19" name="TextBox 19"/>
          <p:cNvSpPr txBox="1"/>
          <p:nvPr/>
        </p:nvSpPr>
        <p:spPr>
          <a:xfrm>
            <a:off x="993192" y="4533900"/>
            <a:ext cx="9300390" cy="3395097"/>
          </a:xfrm>
          <a:prstGeom prst="rect">
            <a:avLst/>
          </a:prstGeom>
        </p:spPr>
        <p:txBody>
          <a:bodyPr lIns="0" tIns="0" rIns="0" bIns="0" rtlCol="0" anchor="t">
            <a:spAutoFit/>
          </a:bodyPr>
          <a:lstStyle/>
          <a:p>
            <a:pPr algn="ctr">
              <a:lnSpc>
                <a:spcPts val="5418"/>
              </a:lnSpc>
            </a:pPr>
            <a:r>
              <a:rPr lang="en-US" sz="3870" spc="387" dirty="0">
                <a:solidFill>
                  <a:srgbClr val="000000"/>
                </a:solidFill>
                <a:latin typeface="Lato 2"/>
              </a:rPr>
              <a:t>The City’s Needs Assessment Survey opened on</a:t>
            </a:r>
            <a:r>
              <a:rPr lang="en-US" sz="3870" spc="387" dirty="0">
                <a:solidFill>
                  <a:srgbClr val="000000"/>
                </a:solidFill>
                <a:latin typeface="Lato 2 Bold"/>
              </a:rPr>
              <a:t> </a:t>
            </a:r>
          </a:p>
          <a:p>
            <a:pPr algn="ctr">
              <a:lnSpc>
                <a:spcPts val="5418"/>
              </a:lnSpc>
            </a:pPr>
            <a:r>
              <a:rPr lang="en-US" sz="3870" spc="387" dirty="0">
                <a:solidFill>
                  <a:srgbClr val="000000"/>
                </a:solidFill>
                <a:latin typeface="Lato 2 Bold"/>
              </a:rPr>
              <a:t>January 10, 2024 </a:t>
            </a:r>
            <a:r>
              <a:rPr lang="en-US" sz="3870" spc="387" dirty="0">
                <a:solidFill>
                  <a:srgbClr val="000000"/>
                </a:solidFill>
                <a:latin typeface="Lato 2"/>
              </a:rPr>
              <a:t>and closed on</a:t>
            </a:r>
            <a:r>
              <a:rPr lang="en-US" sz="3870" spc="387" dirty="0">
                <a:solidFill>
                  <a:srgbClr val="000000"/>
                </a:solidFill>
                <a:latin typeface="Lato 2 Bold"/>
              </a:rPr>
              <a:t> February 15, 2024. </a:t>
            </a:r>
          </a:p>
          <a:p>
            <a:pPr algn="ctr">
              <a:lnSpc>
                <a:spcPts val="5418"/>
              </a:lnSpc>
            </a:pPr>
            <a:endParaRPr lang="en-US" sz="3870" spc="387" dirty="0">
              <a:solidFill>
                <a:srgbClr val="000000"/>
              </a:solidFill>
              <a:latin typeface="Lato 2 Bold"/>
            </a:endParaRPr>
          </a:p>
        </p:txBody>
      </p:sp>
      <p:grpSp>
        <p:nvGrpSpPr>
          <p:cNvPr id="20" name="Group 9">
            <a:extLst>
              <a:ext uri="{FF2B5EF4-FFF2-40B4-BE49-F238E27FC236}">
                <a16:creationId xmlns:a16="http://schemas.microsoft.com/office/drawing/2014/main" id="{847E9499-DA32-B6C6-026E-0488BDC4D978}"/>
              </a:ext>
            </a:extLst>
          </p:cNvPr>
          <p:cNvGrpSpPr/>
          <p:nvPr/>
        </p:nvGrpSpPr>
        <p:grpSpPr>
          <a:xfrm>
            <a:off x="-158097" y="0"/>
            <a:ext cx="457201" cy="10287000"/>
            <a:chOff x="0" y="-3915074"/>
            <a:chExt cx="168564" cy="4537007"/>
          </a:xfrm>
        </p:grpSpPr>
        <p:sp>
          <p:nvSpPr>
            <p:cNvPr id="21" name="Freeform 10">
              <a:extLst>
                <a:ext uri="{FF2B5EF4-FFF2-40B4-BE49-F238E27FC236}">
                  <a16:creationId xmlns:a16="http://schemas.microsoft.com/office/drawing/2014/main" id="{490F92C2-8DD9-3517-C4CA-A4D9D6AEA2BC}"/>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pic>
        <p:nvPicPr>
          <p:cNvPr id="25" name="Picture 24">
            <a:extLst>
              <a:ext uri="{FF2B5EF4-FFF2-40B4-BE49-F238E27FC236}">
                <a16:creationId xmlns:a16="http://schemas.microsoft.com/office/drawing/2014/main" id="{B5C94CB6-EED2-7C43-3A7B-AF8F3CE398F0}"/>
              </a:ext>
            </a:extLst>
          </p:cNvPr>
          <p:cNvPicPr>
            <a:picLocks noChangeAspect="1"/>
          </p:cNvPicPr>
          <p:nvPr/>
        </p:nvPicPr>
        <p:blipFill>
          <a:blip r:embed="rId2"/>
          <a:stretch>
            <a:fillRect/>
          </a:stretch>
        </p:blipFill>
        <p:spPr>
          <a:xfrm>
            <a:off x="12649200" y="2933700"/>
            <a:ext cx="5457825" cy="7048500"/>
          </a:xfrm>
          <a:prstGeom prst="rect">
            <a:avLst/>
          </a:prstGeom>
        </p:spPr>
      </p:pic>
      <p:pic>
        <p:nvPicPr>
          <p:cNvPr id="23" name="Picture 22">
            <a:extLst>
              <a:ext uri="{FF2B5EF4-FFF2-40B4-BE49-F238E27FC236}">
                <a16:creationId xmlns:a16="http://schemas.microsoft.com/office/drawing/2014/main" id="{89FB8D4E-4897-D0BD-DE51-BDDAE7A67907}"/>
              </a:ext>
            </a:extLst>
          </p:cNvPr>
          <p:cNvPicPr>
            <a:picLocks noChangeAspect="1"/>
          </p:cNvPicPr>
          <p:nvPr/>
        </p:nvPicPr>
        <p:blipFill>
          <a:blip r:embed="rId3"/>
          <a:stretch>
            <a:fillRect/>
          </a:stretch>
        </p:blipFill>
        <p:spPr>
          <a:xfrm>
            <a:off x="10058400" y="2019300"/>
            <a:ext cx="5486400" cy="7105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2988055" y="295275"/>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SURVEY RESULTS</a:t>
            </a:r>
          </a:p>
        </p:txBody>
      </p:sp>
      <p:pic>
        <p:nvPicPr>
          <p:cNvPr id="13" name="Picture 12">
            <a:extLst>
              <a:ext uri="{FF2B5EF4-FFF2-40B4-BE49-F238E27FC236}">
                <a16:creationId xmlns:a16="http://schemas.microsoft.com/office/drawing/2014/main" id="{6F47B199-C913-33DD-9D7D-04C45776A198}"/>
              </a:ext>
            </a:extLst>
          </p:cNvPr>
          <p:cNvPicPr>
            <a:picLocks noChangeAspect="1"/>
          </p:cNvPicPr>
          <p:nvPr/>
        </p:nvPicPr>
        <p:blipFill rotWithShape="1">
          <a:blip r:embed="rId2"/>
          <a:srcRect l="2269" r="600"/>
          <a:stretch/>
        </p:blipFill>
        <p:spPr>
          <a:xfrm>
            <a:off x="2667000" y="852618"/>
            <a:ext cx="12954000" cy="8599522"/>
          </a:xfrm>
          <a:prstGeom prst="rect">
            <a:avLst/>
          </a:prstGeom>
        </p:spPr>
      </p:pic>
      <p:grpSp>
        <p:nvGrpSpPr>
          <p:cNvPr id="14" name="Group 9">
            <a:extLst>
              <a:ext uri="{FF2B5EF4-FFF2-40B4-BE49-F238E27FC236}">
                <a16:creationId xmlns:a16="http://schemas.microsoft.com/office/drawing/2014/main" id="{E668A839-9FDE-1992-48EF-C1AD95D41591}"/>
              </a:ext>
            </a:extLst>
          </p:cNvPr>
          <p:cNvGrpSpPr/>
          <p:nvPr/>
        </p:nvGrpSpPr>
        <p:grpSpPr>
          <a:xfrm>
            <a:off x="-158097" y="0"/>
            <a:ext cx="457201" cy="10287000"/>
            <a:chOff x="0" y="-3915074"/>
            <a:chExt cx="168564" cy="4537007"/>
          </a:xfrm>
        </p:grpSpPr>
        <p:sp>
          <p:nvSpPr>
            <p:cNvPr id="15" name="Freeform 10">
              <a:extLst>
                <a:ext uri="{FF2B5EF4-FFF2-40B4-BE49-F238E27FC236}">
                  <a16:creationId xmlns:a16="http://schemas.microsoft.com/office/drawing/2014/main" id="{0ADC6EDC-1DBA-5A7C-6017-3EEAAD64C4BA}"/>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3368514" y="295275"/>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SURVEY RESULTS</a:t>
            </a:r>
          </a:p>
        </p:txBody>
      </p:sp>
      <p:pic>
        <p:nvPicPr>
          <p:cNvPr id="14" name="Picture 13">
            <a:extLst>
              <a:ext uri="{FF2B5EF4-FFF2-40B4-BE49-F238E27FC236}">
                <a16:creationId xmlns:a16="http://schemas.microsoft.com/office/drawing/2014/main" id="{F72F1E10-4F60-ACD9-60FC-A9A4575D8FA0}"/>
              </a:ext>
            </a:extLst>
          </p:cNvPr>
          <p:cNvPicPr>
            <a:picLocks noChangeAspect="1"/>
          </p:cNvPicPr>
          <p:nvPr/>
        </p:nvPicPr>
        <p:blipFill>
          <a:blip r:embed="rId2"/>
          <a:stretch>
            <a:fillRect/>
          </a:stretch>
        </p:blipFill>
        <p:spPr>
          <a:xfrm>
            <a:off x="4375340" y="1333500"/>
            <a:ext cx="9947436" cy="8016998"/>
          </a:xfrm>
          <a:prstGeom prst="rect">
            <a:avLst/>
          </a:prstGeom>
        </p:spPr>
      </p:pic>
      <p:grpSp>
        <p:nvGrpSpPr>
          <p:cNvPr id="15" name="Group 9">
            <a:extLst>
              <a:ext uri="{FF2B5EF4-FFF2-40B4-BE49-F238E27FC236}">
                <a16:creationId xmlns:a16="http://schemas.microsoft.com/office/drawing/2014/main" id="{A518C639-ED9F-4D50-6BF6-2FD7A68ADD9E}"/>
              </a:ext>
            </a:extLst>
          </p:cNvPr>
          <p:cNvGrpSpPr/>
          <p:nvPr/>
        </p:nvGrpSpPr>
        <p:grpSpPr>
          <a:xfrm>
            <a:off x="-158097" y="0"/>
            <a:ext cx="457201" cy="10287000"/>
            <a:chOff x="0" y="-3915074"/>
            <a:chExt cx="168564" cy="4537007"/>
          </a:xfrm>
        </p:grpSpPr>
        <p:sp>
          <p:nvSpPr>
            <p:cNvPr id="16" name="Freeform 10">
              <a:extLst>
                <a:ext uri="{FF2B5EF4-FFF2-40B4-BE49-F238E27FC236}">
                  <a16:creationId xmlns:a16="http://schemas.microsoft.com/office/drawing/2014/main" id="{DAA0CF21-D317-89FF-BD31-CD5956D1B8E2}"/>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3348875" y="271464"/>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SURVEY RESULTS</a:t>
            </a:r>
          </a:p>
        </p:txBody>
      </p:sp>
      <p:pic>
        <p:nvPicPr>
          <p:cNvPr id="14" name="Picture 13">
            <a:extLst>
              <a:ext uri="{FF2B5EF4-FFF2-40B4-BE49-F238E27FC236}">
                <a16:creationId xmlns:a16="http://schemas.microsoft.com/office/drawing/2014/main" id="{AF11B1FA-DCCF-5A9C-57DF-64780D749830}"/>
              </a:ext>
            </a:extLst>
          </p:cNvPr>
          <p:cNvPicPr>
            <a:picLocks noChangeAspect="1"/>
          </p:cNvPicPr>
          <p:nvPr/>
        </p:nvPicPr>
        <p:blipFill>
          <a:blip r:embed="rId2"/>
          <a:stretch>
            <a:fillRect/>
          </a:stretch>
        </p:blipFill>
        <p:spPr>
          <a:xfrm>
            <a:off x="3657600" y="1181100"/>
            <a:ext cx="10591800" cy="8360683"/>
          </a:xfrm>
          <a:prstGeom prst="rect">
            <a:avLst/>
          </a:prstGeom>
        </p:spPr>
      </p:pic>
      <p:grpSp>
        <p:nvGrpSpPr>
          <p:cNvPr id="15" name="Group 9">
            <a:extLst>
              <a:ext uri="{FF2B5EF4-FFF2-40B4-BE49-F238E27FC236}">
                <a16:creationId xmlns:a16="http://schemas.microsoft.com/office/drawing/2014/main" id="{01E41D45-B4A0-B62F-CAB0-7AF597D7FCC4}"/>
              </a:ext>
            </a:extLst>
          </p:cNvPr>
          <p:cNvGrpSpPr/>
          <p:nvPr/>
        </p:nvGrpSpPr>
        <p:grpSpPr>
          <a:xfrm>
            <a:off x="-158097" y="0"/>
            <a:ext cx="457201" cy="10287000"/>
            <a:chOff x="0" y="-3915074"/>
            <a:chExt cx="168564" cy="4537007"/>
          </a:xfrm>
        </p:grpSpPr>
        <p:sp>
          <p:nvSpPr>
            <p:cNvPr id="16" name="Freeform 10">
              <a:extLst>
                <a:ext uri="{FF2B5EF4-FFF2-40B4-BE49-F238E27FC236}">
                  <a16:creationId xmlns:a16="http://schemas.microsoft.com/office/drawing/2014/main" id="{EA98E949-7955-9690-2680-E1336667398E}"/>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3348875" y="271464"/>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SURVEY RESULTS</a:t>
            </a:r>
          </a:p>
        </p:txBody>
      </p:sp>
      <p:pic>
        <p:nvPicPr>
          <p:cNvPr id="14" name="Picture 13">
            <a:extLst>
              <a:ext uri="{FF2B5EF4-FFF2-40B4-BE49-F238E27FC236}">
                <a16:creationId xmlns:a16="http://schemas.microsoft.com/office/drawing/2014/main" id="{82DF051B-5CF4-63F4-0CB6-BE711D9EEE0F}"/>
              </a:ext>
            </a:extLst>
          </p:cNvPr>
          <p:cNvPicPr>
            <a:picLocks noChangeAspect="1"/>
          </p:cNvPicPr>
          <p:nvPr/>
        </p:nvPicPr>
        <p:blipFill>
          <a:blip r:embed="rId2"/>
          <a:stretch>
            <a:fillRect/>
          </a:stretch>
        </p:blipFill>
        <p:spPr>
          <a:xfrm>
            <a:off x="4038600" y="1004889"/>
            <a:ext cx="10744200" cy="9197513"/>
          </a:xfrm>
          <a:prstGeom prst="rect">
            <a:avLst/>
          </a:prstGeom>
        </p:spPr>
      </p:pic>
      <p:grpSp>
        <p:nvGrpSpPr>
          <p:cNvPr id="15" name="Group 9">
            <a:extLst>
              <a:ext uri="{FF2B5EF4-FFF2-40B4-BE49-F238E27FC236}">
                <a16:creationId xmlns:a16="http://schemas.microsoft.com/office/drawing/2014/main" id="{7BB23B42-0FDF-6752-3F0F-3E7B829DEF37}"/>
              </a:ext>
            </a:extLst>
          </p:cNvPr>
          <p:cNvGrpSpPr/>
          <p:nvPr/>
        </p:nvGrpSpPr>
        <p:grpSpPr>
          <a:xfrm>
            <a:off x="-158097" y="0"/>
            <a:ext cx="457201" cy="10287000"/>
            <a:chOff x="0" y="-3915074"/>
            <a:chExt cx="168564" cy="4537007"/>
          </a:xfrm>
        </p:grpSpPr>
        <p:sp>
          <p:nvSpPr>
            <p:cNvPr id="16" name="Freeform 10">
              <a:extLst>
                <a:ext uri="{FF2B5EF4-FFF2-40B4-BE49-F238E27FC236}">
                  <a16:creationId xmlns:a16="http://schemas.microsoft.com/office/drawing/2014/main" id="{9FC1AEEF-B4AD-0129-CA7C-C104AD8A7A73}"/>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348875" y="271464"/>
            <a:ext cx="11961089" cy="733425"/>
          </a:xfrm>
          <a:prstGeom prst="rect">
            <a:avLst/>
          </a:prstGeom>
        </p:spPr>
        <p:txBody>
          <a:bodyPr lIns="0" tIns="0" rIns="0" bIns="0" rtlCol="0" anchor="t">
            <a:spAutoFit/>
          </a:bodyPr>
          <a:lstStyle/>
          <a:p>
            <a:pPr algn="ctr">
              <a:lnSpc>
                <a:spcPts val="5250"/>
              </a:lnSpc>
            </a:pPr>
            <a:r>
              <a:rPr lang="en-US" sz="5000" spc="250">
                <a:solidFill>
                  <a:srgbClr val="2B4A9D"/>
                </a:solidFill>
                <a:latin typeface="Poppins Ultra-Bold"/>
              </a:rPr>
              <a:t>SURVEY RESULTS</a:t>
            </a:r>
          </a:p>
        </p:txBody>
      </p:sp>
      <p:pic>
        <p:nvPicPr>
          <p:cNvPr id="12" name="Picture 11">
            <a:extLst>
              <a:ext uri="{FF2B5EF4-FFF2-40B4-BE49-F238E27FC236}">
                <a16:creationId xmlns:a16="http://schemas.microsoft.com/office/drawing/2014/main" id="{03CD75AD-A3A2-4B22-09AF-5AF4A927B96C}"/>
              </a:ext>
            </a:extLst>
          </p:cNvPr>
          <p:cNvPicPr>
            <a:picLocks noChangeAspect="1"/>
          </p:cNvPicPr>
          <p:nvPr/>
        </p:nvPicPr>
        <p:blipFill>
          <a:blip r:embed="rId2"/>
          <a:stretch>
            <a:fillRect/>
          </a:stretch>
        </p:blipFill>
        <p:spPr>
          <a:xfrm>
            <a:off x="3200400" y="1031266"/>
            <a:ext cx="11349037" cy="7281976"/>
          </a:xfrm>
          <a:prstGeom prst="rect">
            <a:avLst/>
          </a:prstGeom>
        </p:spPr>
      </p:pic>
      <p:grpSp>
        <p:nvGrpSpPr>
          <p:cNvPr id="13" name="Group 9">
            <a:extLst>
              <a:ext uri="{FF2B5EF4-FFF2-40B4-BE49-F238E27FC236}">
                <a16:creationId xmlns:a16="http://schemas.microsoft.com/office/drawing/2014/main" id="{194B9C04-C296-4668-76A9-0B5051368AC8}"/>
              </a:ext>
            </a:extLst>
          </p:cNvPr>
          <p:cNvGrpSpPr/>
          <p:nvPr/>
        </p:nvGrpSpPr>
        <p:grpSpPr>
          <a:xfrm>
            <a:off x="-158097" y="0"/>
            <a:ext cx="457201" cy="10287000"/>
            <a:chOff x="0" y="-3915074"/>
            <a:chExt cx="168564" cy="4537007"/>
          </a:xfrm>
        </p:grpSpPr>
        <p:sp>
          <p:nvSpPr>
            <p:cNvPr id="14" name="Freeform 10">
              <a:extLst>
                <a:ext uri="{FF2B5EF4-FFF2-40B4-BE49-F238E27FC236}">
                  <a16:creationId xmlns:a16="http://schemas.microsoft.com/office/drawing/2014/main" id="{59074A39-3014-2338-28A8-66C1CEF71771}"/>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 y="0"/>
            <a:ext cx="18529481" cy="1678127"/>
            <a:chOff x="0" y="0"/>
            <a:chExt cx="7023884" cy="612185"/>
          </a:xfrm>
        </p:grpSpPr>
        <p:sp>
          <p:nvSpPr>
            <p:cNvPr id="5" name="Freeform 5"/>
            <p:cNvSpPr/>
            <p:nvPr/>
          </p:nvSpPr>
          <p:spPr>
            <a:xfrm>
              <a:off x="0" y="0"/>
              <a:ext cx="7023884" cy="612185"/>
            </a:xfrm>
            <a:custGeom>
              <a:avLst/>
              <a:gdLst/>
              <a:ahLst/>
              <a:cxnLst/>
              <a:rect l="l" t="t" r="r" b="b"/>
              <a:pathLst>
                <a:path w="7023884" h="612185">
                  <a:moveTo>
                    <a:pt x="0" y="0"/>
                  </a:moveTo>
                  <a:lnTo>
                    <a:pt x="7023884" y="0"/>
                  </a:lnTo>
                  <a:lnTo>
                    <a:pt x="7023884" y="612185"/>
                  </a:lnTo>
                  <a:lnTo>
                    <a:pt x="0" y="612185"/>
                  </a:lnTo>
                  <a:close/>
                </a:path>
              </a:pathLst>
            </a:custGeom>
            <a:solidFill>
              <a:srgbClr val="153357"/>
            </a:solidFill>
          </p:spPr>
        </p:sp>
      </p:grpSp>
      <p:sp>
        <p:nvSpPr>
          <p:cNvPr id="6" name="TextBox 6"/>
          <p:cNvSpPr txBox="1"/>
          <p:nvPr/>
        </p:nvSpPr>
        <p:spPr>
          <a:xfrm>
            <a:off x="4170536" y="400912"/>
            <a:ext cx="10993264" cy="821379"/>
          </a:xfrm>
          <a:prstGeom prst="rect">
            <a:avLst/>
          </a:prstGeom>
        </p:spPr>
        <p:txBody>
          <a:bodyPr wrap="square" lIns="0" tIns="0" rIns="0" bIns="0" rtlCol="0" anchor="t">
            <a:spAutoFit/>
          </a:bodyPr>
          <a:lstStyle/>
          <a:p>
            <a:pPr algn="ctr">
              <a:lnSpc>
                <a:spcPts val="6300"/>
              </a:lnSpc>
            </a:pPr>
            <a:r>
              <a:rPr lang="en-US" sz="6000" spc="300" dirty="0">
                <a:solidFill>
                  <a:srgbClr val="FFFFFF"/>
                </a:solidFill>
                <a:latin typeface="Poppins Heavy"/>
              </a:rPr>
              <a:t>PLAN PRIORITIES  </a:t>
            </a:r>
          </a:p>
        </p:txBody>
      </p:sp>
      <p:sp>
        <p:nvSpPr>
          <p:cNvPr id="12" name="TextBox 2">
            <a:extLst>
              <a:ext uri="{FF2B5EF4-FFF2-40B4-BE49-F238E27FC236}">
                <a16:creationId xmlns:a16="http://schemas.microsoft.com/office/drawing/2014/main" id="{03923EB4-2211-65D6-D416-A40D67AED3E5}"/>
              </a:ext>
            </a:extLst>
          </p:cNvPr>
          <p:cNvSpPr txBox="1"/>
          <p:nvPr/>
        </p:nvSpPr>
        <p:spPr>
          <a:xfrm>
            <a:off x="796889" y="1839269"/>
            <a:ext cx="16694222" cy="10266015"/>
          </a:xfrm>
          <a:prstGeom prst="rect">
            <a:avLst/>
          </a:prstGeom>
        </p:spPr>
        <p:txBody>
          <a:bodyPr lIns="0" tIns="0" rIns="0" bIns="0" rtlCol="0" anchor="t">
            <a:spAutoFit/>
          </a:bodyPr>
          <a:lstStyle/>
          <a:p>
            <a:pPr algn="just">
              <a:lnSpc>
                <a:spcPts val="5739"/>
              </a:lnSpc>
              <a:spcBef>
                <a:spcPct val="0"/>
              </a:spcBef>
            </a:pPr>
            <a:r>
              <a:rPr lang="en-US" sz="4099" spc="409" dirty="0">
                <a:solidFill>
                  <a:srgbClr val="000000"/>
                </a:solidFill>
                <a:latin typeface="Lato 2"/>
              </a:rPr>
              <a:t>The Consolidated Plan details the </a:t>
            </a:r>
            <a:r>
              <a:rPr lang="en-US" sz="4099" b="1" spc="409" dirty="0">
                <a:solidFill>
                  <a:srgbClr val="000000"/>
                </a:solidFill>
                <a:latin typeface="Lato 2"/>
              </a:rPr>
              <a:t>Priority Needs </a:t>
            </a:r>
            <a:r>
              <a:rPr lang="en-US" sz="4099" spc="409" dirty="0">
                <a:solidFill>
                  <a:srgbClr val="000000"/>
                </a:solidFill>
                <a:latin typeface="Lato 2"/>
              </a:rPr>
              <a:t>that will be addressed as reflected from the current conditions of the market, expected availability of funds, and needs assessment results. </a:t>
            </a:r>
          </a:p>
          <a:p>
            <a:pPr algn="ctr">
              <a:lnSpc>
                <a:spcPts val="5739"/>
              </a:lnSpc>
              <a:spcBef>
                <a:spcPct val="0"/>
              </a:spcBef>
            </a:pPr>
            <a:endParaRPr lang="en-US" sz="4099" spc="409" dirty="0">
              <a:solidFill>
                <a:srgbClr val="000000"/>
              </a:solidFill>
              <a:latin typeface="Lato 2"/>
            </a:endParaRPr>
          </a:p>
          <a:p>
            <a:pPr>
              <a:lnSpc>
                <a:spcPts val="5739"/>
              </a:lnSpc>
              <a:spcBef>
                <a:spcPct val="0"/>
              </a:spcBef>
            </a:pPr>
            <a:r>
              <a:rPr lang="en-US" sz="4100" b="1" spc="409" dirty="0">
                <a:solidFill>
                  <a:srgbClr val="000000"/>
                </a:solidFill>
                <a:latin typeface="Lato 2"/>
              </a:rPr>
              <a:t>The City’s Priority Needs include:</a:t>
            </a:r>
          </a:p>
          <a:p>
            <a:pPr marL="914400" indent="-450850">
              <a:spcBef>
                <a:spcPct val="0"/>
              </a:spcBef>
              <a:buFont typeface="Arial" panose="020B0604020202020204" pitchFamily="34" charset="0"/>
              <a:buChar char="•"/>
            </a:pPr>
            <a:r>
              <a:rPr lang="en-US" sz="4100" spc="409" dirty="0">
                <a:solidFill>
                  <a:srgbClr val="000000"/>
                </a:solidFill>
                <a:latin typeface="Lato 2"/>
              </a:rPr>
              <a:t>Increase Access to Decent Affordable Housing</a:t>
            </a:r>
          </a:p>
          <a:p>
            <a:pPr marL="914400" indent="-450850">
              <a:spcBef>
                <a:spcPct val="0"/>
              </a:spcBef>
              <a:buFont typeface="Arial" panose="020B0604020202020204" pitchFamily="34" charset="0"/>
              <a:buChar char="•"/>
            </a:pPr>
            <a:r>
              <a:rPr lang="en-US" sz="4100" spc="409" dirty="0">
                <a:solidFill>
                  <a:srgbClr val="000000"/>
                </a:solidFill>
                <a:latin typeface="Lato 2"/>
              </a:rPr>
              <a:t>Increase Access to Public Services</a:t>
            </a:r>
          </a:p>
          <a:p>
            <a:pPr marL="914400" indent="-450850">
              <a:spcBef>
                <a:spcPct val="0"/>
              </a:spcBef>
              <a:buFont typeface="Arial" panose="020B0604020202020204" pitchFamily="34" charset="0"/>
              <a:buChar char="•"/>
            </a:pPr>
            <a:r>
              <a:rPr lang="en-US" sz="4100" spc="409" dirty="0">
                <a:solidFill>
                  <a:srgbClr val="000000"/>
                </a:solidFill>
                <a:latin typeface="Lato 2"/>
              </a:rPr>
              <a:t>Public Facility &amp; Infrastructure Improvements</a:t>
            </a:r>
          </a:p>
          <a:p>
            <a:pPr marL="914400" indent="-450850">
              <a:spcBef>
                <a:spcPct val="0"/>
              </a:spcBef>
              <a:buFont typeface="Arial" panose="020B0604020202020204" pitchFamily="34" charset="0"/>
              <a:buChar char="•"/>
            </a:pPr>
            <a:r>
              <a:rPr lang="en-US" sz="4100" spc="409" dirty="0">
                <a:solidFill>
                  <a:srgbClr val="000000"/>
                </a:solidFill>
                <a:latin typeface="Lato 2"/>
              </a:rPr>
              <a:t>Affirmatively Furthering Fair Housing </a:t>
            </a:r>
          </a:p>
          <a:p>
            <a:pPr marL="914400" indent="-450850">
              <a:spcBef>
                <a:spcPct val="0"/>
              </a:spcBef>
              <a:buFont typeface="Arial" panose="020B0604020202020204" pitchFamily="34" charset="0"/>
              <a:buChar char="•"/>
            </a:pPr>
            <a:r>
              <a:rPr lang="en-US" sz="4100" spc="409" dirty="0">
                <a:solidFill>
                  <a:srgbClr val="000000"/>
                </a:solidFill>
                <a:latin typeface="Lato 2"/>
              </a:rPr>
              <a:t>Planning and Administration</a:t>
            </a:r>
          </a:p>
          <a:p>
            <a:pPr algn="ctr">
              <a:lnSpc>
                <a:spcPts val="5739"/>
              </a:lnSpc>
              <a:spcBef>
                <a:spcPct val="0"/>
              </a:spcBef>
            </a:pPr>
            <a:endParaRPr lang="en-US" sz="4099" spc="409" dirty="0">
              <a:solidFill>
                <a:srgbClr val="000000"/>
              </a:solidFill>
              <a:latin typeface="Lato 2"/>
            </a:endParaRPr>
          </a:p>
          <a:p>
            <a:pPr algn="ctr">
              <a:lnSpc>
                <a:spcPts val="5739"/>
              </a:lnSpc>
              <a:spcBef>
                <a:spcPct val="0"/>
              </a:spcBef>
            </a:pPr>
            <a:endParaRPr lang="en-US" sz="4099" spc="409" dirty="0">
              <a:solidFill>
                <a:srgbClr val="000000"/>
              </a:solidFill>
              <a:latin typeface="Lato 2"/>
            </a:endParaRPr>
          </a:p>
          <a:p>
            <a:pPr algn="ctr">
              <a:lnSpc>
                <a:spcPts val="5739"/>
              </a:lnSpc>
              <a:spcBef>
                <a:spcPct val="0"/>
              </a:spcBef>
            </a:pPr>
            <a:endParaRPr lang="en-US" sz="4099" spc="409" dirty="0">
              <a:solidFill>
                <a:srgbClr val="000000"/>
              </a:solidFill>
              <a:latin typeface="Lato 2 Bold"/>
            </a:endParaRPr>
          </a:p>
          <a:p>
            <a:pPr algn="ctr">
              <a:lnSpc>
                <a:spcPts val="4620"/>
              </a:lnSpc>
              <a:spcBef>
                <a:spcPct val="0"/>
              </a:spcBef>
            </a:pPr>
            <a:r>
              <a:rPr lang="en-US" sz="3300" spc="330" dirty="0">
                <a:solidFill>
                  <a:srgbClr val="000000"/>
                </a:solidFill>
                <a:latin typeface="Lato 2"/>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 y="-168442"/>
            <a:ext cx="18270415" cy="1678127"/>
            <a:chOff x="0" y="0"/>
            <a:chExt cx="7023884" cy="612185"/>
          </a:xfrm>
        </p:grpSpPr>
        <p:sp>
          <p:nvSpPr>
            <p:cNvPr id="5" name="Freeform 5"/>
            <p:cNvSpPr/>
            <p:nvPr/>
          </p:nvSpPr>
          <p:spPr>
            <a:xfrm>
              <a:off x="0" y="0"/>
              <a:ext cx="7023884" cy="612185"/>
            </a:xfrm>
            <a:custGeom>
              <a:avLst/>
              <a:gdLst/>
              <a:ahLst/>
              <a:cxnLst/>
              <a:rect l="l" t="t" r="r" b="b"/>
              <a:pathLst>
                <a:path w="7023884" h="612185">
                  <a:moveTo>
                    <a:pt x="0" y="0"/>
                  </a:moveTo>
                  <a:lnTo>
                    <a:pt x="7023884" y="0"/>
                  </a:lnTo>
                  <a:lnTo>
                    <a:pt x="7023884" y="612185"/>
                  </a:lnTo>
                  <a:lnTo>
                    <a:pt x="0" y="612185"/>
                  </a:lnTo>
                  <a:close/>
                </a:path>
              </a:pathLst>
            </a:custGeom>
            <a:solidFill>
              <a:srgbClr val="153357"/>
            </a:solidFill>
          </p:spPr>
        </p:sp>
      </p:grpSp>
      <p:sp>
        <p:nvSpPr>
          <p:cNvPr id="6" name="TextBox 6"/>
          <p:cNvSpPr txBox="1"/>
          <p:nvPr/>
        </p:nvSpPr>
        <p:spPr>
          <a:xfrm>
            <a:off x="4170536" y="400912"/>
            <a:ext cx="10062161" cy="821379"/>
          </a:xfrm>
          <a:prstGeom prst="rect">
            <a:avLst/>
          </a:prstGeom>
        </p:spPr>
        <p:txBody>
          <a:bodyPr lIns="0" tIns="0" rIns="0" bIns="0" rtlCol="0" anchor="t">
            <a:spAutoFit/>
          </a:bodyPr>
          <a:lstStyle/>
          <a:p>
            <a:pPr algn="ctr">
              <a:lnSpc>
                <a:spcPts val="6300"/>
              </a:lnSpc>
            </a:pPr>
            <a:r>
              <a:rPr lang="en-US" sz="6000" spc="300" dirty="0">
                <a:solidFill>
                  <a:srgbClr val="FFFFFF"/>
                </a:solidFill>
                <a:latin typeface="Poppins Heavy"/>
              </a:rPr>
              <a:t>GOALS</a:t>
            </a:r>
          </a:p>
        </p:txBody>
      </p:sp>
      <p:sp>
        <p:nvSpPr>
          <p:cNvPr id="12" name="TextBox 2">
            <a:extLst>
              <a:ext uri="{FF2B5EF4-FFF2-40B4-BE49-F238E27FC236}">
                <a16:creationId xmlns:a16="http://schemas.microsoft.com/office/drawing/2014/main" id="{7D77E953-F21B-07F9-2BAD-C09FCA610F16}"/>
              </a:ext>
            </a:extLst>
          </p:cNvPr>
          <p:cNvSpPr txBox="1"/>
          <p:nvPr/>
        </p:nvSpPr>
        <p:spPr>
          <a:xfrm>
            <a:off x="990600" y="1803514"/>
            <a:ext cx="16694222" cy="8148128"/>
          </a:xfrm>
          <a:prstGeom prst="rect">
            <a:avLst/>
          </a:prstGeom>
        </p:spPr>
        <p:txBody>
          <a:bodyPr lIns="0" tIns="0" rIns="0" bIns="0" rtlCol="0" anchor="t">
            <a:spAutoFit/>
          </a:bodyPr>
          <a:lstStyle/>
          <a:p>
            <a:pPr algn="just">
              <a:spcBef>
                <a:spcPct val="0"/>
              </a:spcBef>
            </a:pPr>
            <a:r>
              <a:rPr lang="en-US" sz="3600" spc="409" dirty="0">
                <a:solidFill>
                  <a:srgbClr val="000000"/>
                </a:solidFill>
                <a:latin typeface="Lato 2"/>
              </a:rPr>
              <a:t>Once priorities have been established, annual goals can be set based on the availability of resources, and local organizational capacity. </a:t>
            </a:r>
          </a:p>
          <a:p>
            <a:pPr algn="ctr">
              <a:lnSpc>
                <a:spcPts val="5739"/>
              </a:lnSpc>
              <a:spcBef>
                <a:spcPct val="0"/>
              </a:spcBef>
            </a:pPr>
            <a:endParaRPr lang="en-US" sz="3600" b="1" spc="409" dirty="0">
              <a:solidFill>
                <a:srgbClr val="000000"/>
              </a:solidFill>
              <a:latin typeface="Lato 2"/>
            </a:endParaRPr>
          </a:p>
          <a:p>
            <a:pPr>
              <a:lnSpc>
                <a:spcPts val="5739"/>
              </a:lnSpc>
              <a:spcBef>
                <a:spcPct val="0"/>
              </a:spcBef>
            </a:pPr>
            <a:r>
              <a:rPr lang="en-US" sz="3600" b="1" spc="409" dirty="0">
                <a:solidFill>
                  <a:srgbClr val="000000"/>
                </a:solidFill>
                <a:latin typeface="Lato 2"/>
              </a:rPr>
              <a:t>The City’s Goals include:</a:t>
            </a:r>
          </a:p>
          <a:p>
            <a:pPr>
              <a:lnSpc>
                <a:spcPts val="5739"/>
              </a:lnSpc>
              <a:spcBef>
                <a:spcPct val="0"/>
              </a:spcBef>
            </a:pPr>
            <a:r>
              <a:rPr lang="en-US" sz="3600" b="1" spc="409" dirty="0">
                <a:solidFill>
                  <a:srgbClr val="000000"/>
                </a:solidFill>
                <a:latin typeface="Lato 2"/>
              </a:rPr>
              <a:t>	</a:t>
            </a:r>
            <a:r>
              <a:rPr lang="en-US" sz="3600" spc="409" dirty="0">
                <a:solidFill>
                  <a:srgbClr val="000000"/>
                </a:solidFill>
                <a:latin typeface="Lato 2"/>
              </a:rPr>
              <a:t>Home repairs for Homeowners</a:t>
            </a:r>
          </a:p>
          <a:p>
            <a:pPr>
              <a:lnSpc>
                <a:spcPts val="5739"/>
              </a:lnSpc>
              <a:spcBef>
                <a:spcPct val="0"/>
              </a:spcBef>
            </a:pPr>
            <a:r>
              <a:rPr lang="en-US" sz="3600" spc="409" dirty="0">
                <a:solidFill>
                  <a:srgbClr val="000000"/>
                </a:solidFill>
                <a:latin typeface="Lato 2"/>
              </a:rPr>
              <a:t>	Rental Rehabilitation </a:t>
            </a:r>
          </a:p>
          <a:p>
            <a:pPr>
              <a:lnSpc>
                <a:spcPts val="5739"/>
              </a:lnSpc>
              <a:spcBef>
                <a:spcPct val="0"/>
              </a:spcBef>
            </a:pPr>
            <a:r>
              <a:rPr lang="en-US" sz="3600" spc="409" dirty="0">
                <a:solidFill>
                  <a:srgbClr val="000000"/>
                </a:solidFill>
                <a:latin typeface="Lato 2"/>
              </a:rPr>
              <a:t>	Public Facility Improvements</a:t>
            </a:r>
          </a:p>
          <a:p>
            <a:pPr>
              <a:lnSpc>
                <a:spcPts val="5739"/>
              </a:lnSpc>
              <a:spcBef>
                <a:spcPct val="0"/>
              </a:spcBef>
            </a:pPr>
            <a:r>
              <a:rPr lang="en-US" sz="3600" spc="409" dirty="0">
                <a:solidFill>
                  <a:srgbClr val="000000"/>
                </a:solidFill>
                <a:latin typeface="Lato 2"/>
              </a:rPr>
              <a:t>	Public Services</a:t>
            </a:r>
          </a:p>
          <a:p>
            <a:pPr>
              <a:lnSpc>
                <a:spcPts val="5739"/>
              </a:lnSpc>
              <a:spcBef>
                <a:spcPct val="0"/>
              </a:spcBef>
            </a:pPr>
            <a:r>
              <a:rPr lang="en-US" sz="3600" spc="409" dirty="0">
                <a:solidFill>
                  <a:srgbClr val="000000"/>
                </a:solidFill>
                <a:latin typeface="Lato 2"/>
              </a:rPr>
              <a:t>	Fair Housing Education</a:t>
            </a:r>
          </a:p>
          <a:p>
            <a:pPr>
              <a:lnSpc>
                <a:spcPts val="5739"/>
              </a:lnSpc>
              <a:spcBef>
                <a:spcPct val="0"/>
              </a:spcBef>
            </a:pPr>
            <a:r>
              <a:rPr lang="en-US" sz="3600" spc="409" dirty="0">
                <a:solidFill>
                  <a:srgbClr val="000000"/>
                </a:solidFill>
                <a:latin typeface="Lato 2"/>
              </a:rPr>
              <a:t>	Provide Administrative Structure</a:t>
            </a:r>
          </a:p>
          <a:p>
            <a:pPr algn="ctr">
              <a:lnSpc>
                <a:spcPts val="5739"/>
              </a:lnSpc>
              <a:spcBef>
                <a:spcPct val="0"/>
              </a:spcBef>
            </a:pPr>
            <a:r>
              <a:rPr lang="en-US" sz="3300" spc="330" dirty="0">
                <a:solidFill>
                  <a:srgbClr val="000000"/>
                </a:solidFill>
                <a:latin typeface="Lato 2"/>
              </a:rPr>
              <a:t> </a:t>
            </a:r>
          </a:p>
        </p:txBody>
      </p:sp>
    </p:spTree>
    <p:extLst>
      <p:ext uri="{BB962C8B-B14F-4D97-AF65-F5344CB8AC3E}">
        <p14:creationId xmlns:p14="http://schemas.microsoft.com/office/powerpoint/2010/main" val="21039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249074"/>
            <a:ext cx="14467259" cy="7009226"/>
          </a:xfrm>
          <a:prstGeom prst="rect">
            <a:avLst/>
          </a:prstGeom>
        </p:spPr>
        <p:txBody>
          <a:bodyPr wrap="square" lIns="0" tIns="0" rIns="0" bIns="0" rtlCol="0" anchor="t">
            <a:spAutoFit/>
          </a:bodyPr>
          <a:lstStyle/>
          <a:p>
            <a:pPr marL="571500" indent="-571500">
              <a:lnSpc>
                <a:spcPts val="5739"/>
              </a:lnSpc>
              <a:spcBef>
                <a:spcPct val="0"/>
              </a:spcBef>
              <a:buFont typeface="Arial" panose="020B0604020202020204" pitchFamily="34" charset="0"/>
              <a:buChar char="•"/>
            </a:pPr>
            <a:r>
              <a:rPr lang="en-US" sz="4099" spc="409" dirty="0">
                <a:solidFill>
                  <a:srgbClr val="000000"/>
                </a:solidFill>
                <a:latin typeface="Lato 2"/>
              </a:rPr>
              <a:t>CDBG is a formula grant</a:t>
            </a:r>
          </a:p>
          <a:p>
            <a:pPr marL="571500" indent="-571500">
              <a:lnSpc>
                <a:spcPts val="5739"/>
              </a:lnSpc>
              <a:spcBef>
                <a:spcPct val="0"/>
              </a:spcBef>
              <a:buFont typeface="Arial" panose="020B0604020202020204" pitchFamily="34" charset="0"/>
              <a:buChar char="•"/>
            </a:pPr>
            <a:endParaRPr lang="en-US" sz="4099" spc="409" dirty="0">
              <a:solidFill>
                <a:srgbClr val="000000"/>
              </a:solidFill>
              <a:latin typeface="Lato 2"/>
            </a:endParaRPr>
          </a:p>
          <a:p>
            <a:pPr marL="571500" indent="-571500">
              <a:lnSpc>
                <a:spcPts val="5739"/>
              </a:lnSpc>
              <a:spcBef>
                <a:spcPct val="0"/>
              </a:spcBef>
              <a:buFont typeface="Arial" panose="020B0604020202020204" pitchFamily="34" charset="0"/>
              <a:buChar char="•"/>
            </a:pPr>
            <a:r>
              <a:rPr lang="en-US" sz="4099" spc="409" dirty="0">
                <a:solidFill>
                  <a:srgbClr val="000000"/>
                </a:solidFill>
                <a:latin typeface="Lato 2"/>
              </a:rPr>
              <a:t>Annual allocations are announced to entitlement communities, states and Puerto Rico once</a:t>
            </a:r>
          </a:p>
          <a:p>
            <a:pPr>
              <a:lnSpc>
                <a:spcPts val="5739"/>
              </a:lnSpc>
              <a:spcBef>
                <a:spcPct val="0"/>
              </a:spcBef>
            </a:pPr>
            <a:r>
              <a:rPr lang="en-US" sz="4099" spc="409" dirty="0">
                <a:solidFill>
                  <a:srgbClr val="000000"/>
                </a:solidFill>
                <a:latin typeface="Lato 2"/>
              </a:rPr>
              <a:t>   Congress has passed a budget.</a:t>
            </a:r>
          </a:p>
          <a:p>
            <a:pPr marL="571500" indent="-571500">
              <a:lnSpc>
                <a:spcPts val="5739"/>
              </a:lnSpc>
              <a:spcBef>
                <a:spcPct val="0"/>
              </a:spcBef>
              <a:buFont typeface="Arial" panose="020B0604020202020204" pitchFamily="34" charset="0"/>
              <a:buChar char="•"/>
            </a:pPr>
            <a:endParaRPr lang="en-US" sz="4099" spc="409" dirty="0">
              <a:solidFill>
                <a:srgbClr val="000000"/>
              </a:solidFill>
              <a:latin typeface="Lato 2"/>
            </a:endParaRPr>
          </a:p>
          <a:p>
            <a:pPr marL="571500" indent="-571500">
              <a:lnSpc>
                <a:spcPts val="5739"/>
              </a:lnSpc>
              <a:spcBef>
                <a:spcPct val="0"/>
              </a:spcBef>
              <a:buFont typeface="Arial" panose="020B0604020202020204" pitchFamily="34" charset="0"/>
              <a:buChar char="•"/>
            </a:pPr>
            <a:r>
              <a:rPr lang="en-US" sz="4099" spc="409" dirty="0">
                <a:solidFill>
                  <a:srgbClr val="000000"/>
                </a:solidFill>
                <a:latin typeface="Lato 2"/>
              </a:rPr>
              <a:t>Grant allocation amounts are based on:</a:t>
            </a:r>
          </a:p>
          <a:p>
            <a:pPr marL="1139825" indent="-619125">
              <a:spcBef>
                <a:spcPct val="0"/>
              </a:spcBef>
              <a:buFont typeface="Wingdings" panose="05000000000000000000" pitchFamily="2" charset="2"/>
              <a:buChar char="Ø"/>
            </a:pPr>
            <a:r>
              <a:rPr lang="en-US" sz="4099" spc="409" dirty="0">
                <a:solidFill>
                  <a:srgbClr val="000000"/>
                </a:solidFill>
                <a:latin typeface="Lato 2"/>
              </a:rPr>
              <a:t>Population</a:t>
            </a:r>
          </a:p>
          <a:p>
            <a:pPr marL="1139825" indent="-619125">
              <a:spcBef>
                <a:spcPct val="0"/>
              </a:spcBef>
              <a:buFont typeface="Wingdings" panose="05000000000000000000" pitchFamily="2" charset="2"/>
              <a:buChar char="Ø"/>
            </a:pPr>
            <a:r>
              <a:rPr lang="en-US" sz="4099" spc="409" dirty="0">
                <a:solidFill>
                  <a:srgbClr val="000000"/>
                </a:solidFill>
                <a:latin typeface="Lato 2"/>
              </a:rPr>
              <a:t>Poverty</a:t>
            </a:r>
          </a:p>
          <a:p>
            <a:pPr marL="1139825" indent="-619125">
              <a:spcBef>
                <a:spcPct val="0"/>
              </a:spcBef>
              <a:buFont typeface="Wingdings" panose="05000000000000000000" pitchFamily="2" charset="2"/>
              <a:buChar char="Ø"/>
            </a:pPr>
            <a:r>
              <a:rPr lang="en-US" sz="4099" spc="409" dirty="0">
                <a:solidFill>
                  <a:srgbClr val="000000"/>
                </a:solidFill>
                <a:latin typeface="Lato 2"/>
              </a:rPr>
              <a:t>Housing overcrowding</a:t>
            </a:r>
            <a:r>
              <a:rPr lang="en-US" sz="3300" spc="330" dirty="0">
                <a:solidFill>
                  <a:srgbClr val="000000"/>
                </a:solidFill>
                <a:latin typeface="Lato 2"/>
              </a:rPr>
              <a:t> </a:t>
            </a:r>
          </a:p>
        </p:txBody>
      </p:sp>
      <p:grpSp>
        <p:nvGrpSpPr>
          <p:cNvPr id="3" name="Group 3"/>
          <p:cNvGrpSpPr/>
          <p:nvPr/>
        </p:nvGrpSpPr>
        <p:grpSpPr>
          <a:xfrm>
            <a:off x="-19930" y="-27463"/>
            <a:ext cx="18307929" cy="1678127"/>
            <a:chOff x="0" y="0"/>
            <a:chExt cx="7023884" cy="612185"/>
          </a:xfrm>
        </p:grpSpPr>
        <p:sp>
          <p:nvSpPr>
            <p:cNvPr id="4" name="Freeform 4"/>
            <p:cNvSpPr/>
            <p:nvPr/>
          </p:nvSpPr>
          <p:spPr>
            <a:xfrm>
              <a:off x="0" y="0"/>
              <a:ext cx="7023884" cy="612185"/>
            </a:xfrm>
            <a:custGeom>
              <a:avLst/>
              <a:gdLst/>
              <a:ahLst/>
              <a:cxnLst/>
              <a:rect l="l" t="t" r="r" b="b"/>
              <a:pathLst>
                <a:path w="7023884" h="612185">
                  <a:moveTo>
                    <a:pt x="0" y="0"/>
                  </a:moveTo>
                  <a:lnTo>
                    <a:pt x="7023884" y="0"/>
                  </a:lnTo>
                  <a:lnTo>
                    <a:pt x="7023884" y="612185"/>
                  </a:lnTo>
                  <a:lnTo>
                    <a:pt x="0" y="612185"/>
                  </a:lnTo>
                  <a:close/>
                </a:path>
              </a:pathLst>
            </a:custGeom>
            <a:solidFill>
              <a:srgbClr val="153357"/>
            </a:solidFill>
          </p:spPr>
        </p:sp>
      </p:grpSp>
      <p:sp>
        <p:nvSpPr>
          <p:cNvPr id="5" name="TextBox 5"/>
          <p:cNvSpPr txBox="1"/>
          <p:nvPr/>
        </p:nvSpPr>
        <p:spPr>
          <a:xfrm>
            <a:off x="3301202" y="400912"/>
            <a:ext cx="12066458" cy="821379"/>
          </a:xfrm>
          <a:prstGeom prst="rect">
            <a:avLst/>
          </a:prstGeom>
        </p:spPr>
        <p:txBody>
          <a:bodyPr lIns="0" tIns="0" rIns="0" bIns="0" rtlCol="0" anchor="t">
            <a:spAutoFit/>
          </a:bodyPr>
          <a:lstStyle/>
          <a:p>
            <a:pPr algn="ctr">
              <a:lnSpc>
                <a:spcPts val="6300"/>
              </a:lnSpc>
            </a:pPr>
            <a:r>
              <a:rPr lang="en-US" sz="6000" spc="300" dirty="0">
                <a:solidFill>
                  <a:srgbClr val="FFFFFF"/>
                </a:solidFill>
                <a:latin typeface="Poppins Heavy"/>
              </a:rPr>
              <a:t>FUNDING ALLOCATION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1037" y="2925128"/>
            <a:ext cx="16694222" cy="4918398"/>
          </a:xfrm>
          <a:prstGeom prst="rect">
            <a:avLst/>
          </a:prstGeom>
        </p:spPr>
        <p:txBody>
          <a:bodyPr lIns="0" tIns="0" rIns="0" bIns="0" rtlCol="0" anchor="t">
            <a:spAutoFit/>
          </a:bodyPr>
          <a:lstStyle/>
          <a:p>
            <a:pPr algn="ctr">
              <a:lnSpc>
                <a:spcPts val="5739"/>
              </a:lnSpc>
              <a:spcBef>
                <a:spcPct val="0"/>
              </a:spcBef>
            </a:pPr>
            <a:r>
              <a:rPr lang="en-US" sz="4099" spc="409" dirty="0">
                <a:solidFill>
                  <a:srgbClr val="000000"/>
                </a:solidFill>
                <a:latin typeface="Lato 2"/>
              </a:rPr>
              <a:t>As of April 11, 2024, HUD has not released the 2024 CDBG allocations. In an effort to ensure timely reporting, the City has estimated the 2024 allocation at the amount below reflective of its 2023 CDBG funding of $367,688:</a:t>
            </a:r>
          </a:p>
          <a:p>
            <a:pPr algn="ctr">
              <a:lnSpc>
                <a:spcPts val="5739"/>
              </a:lnSpc>
              <a:spcBef>
                <a:spcPct val="0"/>
              </a:spcBef>
            </a:pPr>
            <a:endParaRPr lang="en-US" sz="4099" spc="409" dirty="0">
              <a:solidFill>
                <a:srgbClr val="000000"/>
              </a:solidFill>
              <a:latin typeface="Lato 2"/>
            </a:endParaRPr>
          </a:p>
          <a:p>
            <a:pPr algn="ctr">
              <a:lnSpc>
                <a:spcPts val="5739"/>
              </a:lnSpc>
              <a:spcBef>
                <a:spcPct val="0"/>
              </a:spcBef>
            </a:pPr>
            <a:r>
              <a:rPr lang="en-US" sz="4099" spc="409" dirty="0">
                <a:solidFill>
                  <a:srgbClr val="000000"/>
                </a:solidFill>
                <a:latin typeface="Lato 2 Bold"/>
              </a:rPr>
              <a:t>$</a:t>
            </a:r>
            <a:r>
              <a:rPr lang="en-US" sz="4400" spc="399" dirty="0">
                <a:solidFill>
                  <a:srgbClr val="000000"/>
                </a:solidFill>
                <a:latin typeface="Lato 2 Bold"/>
              </a:rPr>
              <a:t>368,000</a:t>
            </a:r>
            <a:endParaRPr lang="en-US" sz="4099" spc="409" dirty="0">
              <a:solidFill>
                <a:srgbClr val="000000"/>
              </a:solidFill>
              <a:latin typeface="Lato 2 Bold"/>
            </a:endParaRPr>
          </a:p>
          <a:p>
            <a:pPr algn="ctr">
              <a:lnSpc>
                <a:spcPts val="4620"/>
              </a:lnSpc>
              <a:spcBef>
                <a:spcPct val="0"/>
              </a:spcBef>
            </a:pPr>
            <a:r>
              <a:rPr lang="en-US" sz="3300" spc="330" dirty="0">
                <a:solidFill>
                  <a:srgbClr val="000000"/>
                </a:solidFill>
                <a:latin typeface="Lato 2"/>
              </a:rPr>
              <a:t> </a:t>
            </a:r>
          </a:p>
        </p:txBody>
      </p:sp>
      <p:grpSp>
        <p:nvGrpSpPr>
          <p:cNvPr id="3" name="Group 3"/>
          <p:cNvGrpSpPr/>
          <p:nvPr/>
        </p:nvGrpSpPr>
        <p:grpSpPr>
          <a:xfrm>
            <a:off x="-1" y="-168443"/>
            <a:ext cx="18529481" cy="1678127"/>
            <a:chOff x="0" y="0"/>
            <a:chExt cx="7023884" cy="612185"/>
          </a:xfrm>
        </p:grpSpPr>
        <p:sp>
          <p:nvSpPr>
            <p:cNvPr id="4" name="Freeform 4"/>
            <p:cNvSpPr/>
            <p:nvPr/>
          </p:nvSpPr>
          <p:spPr>
            <a:xfrm>
              <a:off x="0" y="0"/>
              <a:ext cx="7023884" cy="612185"/>
            </a:xfrm>
            <a:custGeom>
              <a:avLst/>
              <a:gdLst/>
              <a:ahLst/>
              <a:cxnLst/>
              <a:rect l="l" t="t" r="r" b="b"/>
              <a:pathLst>
                <a:path w="7023884" h="612185">
                  <a:moveTo>
                    <a:pt x="0" y="0"/>
                  </a:moveTo>
                  <a:lnTo>
                    <a:pt x="7023884" y="0"/>
                  </a:lnTo>
                  <a:lnTo>
                    <a:pt x="7023884" y="612185"/>
                  </a:lnTo>
                  <a:lnTo>
                    <a:pt x="0" y="612185"/>
                  </a:lnTo>
                  <a:close/>
                </a:path>
              </a:pathLst>
            </a:custGeom>
            <a:solidFill>
              <a:srgbClr val="153357"/>
            </a:solidFill>
          </p:spPr>
        </p:sp>
      </p:grpSp>
      <p:sp>
        <p:nvSpPr>
          <p:cNvPr id="5" name="TextBox 5"/>
          <p:cNvSpPr txBox="1"/>
          <p:nvPr/>
        </p:nvSpPr>
        <p:spPr>
          <a:xfrm>
            <a:off x="3301202" y="400912"/>
            <a:ext cx="12066458" cy="895354"/>
          </a:xfrm>
          <a:prstGeom prst="rect">
            <a:avLst/>
          </a:prstGeom>
        </p:spPr>
        <p:txBody>
          <a:bodyPr lIns="0" tIns="0" rIns="0" bIns="0" rtlCol="0" anchor="t">
            <a:spAutoFit/>
          </a:bodyPr>
          <a:lstStyle/>
          <a:p>
            <a:pPr algn="ctr">
              <a:lnSpc>
                <a:spcPts val="6300"/>
              </a:lnSpc>
            </a:pPr>
            <a:r>
              <a:rPr lang="en-US" sz="6000" spc="300">
                <a:solidFill>
                  <a:srgbClr val="FFFFFF"/>
                </a:solidFill>
                <a:latin typeface="Poppins Heavy"/>
              </a:rPr>
              <a:t>2024 FUNDING ALLOCATION</a:t>
            </a:r>
          </a:p>
        </p:txBody>
      </p:sp>
    </p:spTree>
    <p:extLst>
      <p:ext uri="{BB962C8B-B14F-4D97-AF65-F5344CB8AC3E}">
        <p14:creationId xmlns:p14="http://schemas.microsoft.com/office/powerpoint/2010/main" val="91292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028700" y="254839"/>
            <a:ext cx="14762275" cy="1381124"/>
          </a:xfrm>
          <a:prstGeom prst="rect">
            <a:avLst/>
          </a:prstGeom>
        </p:spPr>
        <p:txBody>
          <a:bodyPr lIns="0" tIns="0" rIns="0" bIns="0" rtlCol="0" anchor="t">
            <a:spAutoFit/>
          </a:bodyPr>
          <a:lstStyle/>
          <a:p>
            <a:pPr algn="ctr">
              <a:lnSpc>
                <a:spcPts val="5249"/>
              </a:lnSpc>
            </a:pPr>
            <a:r>
              <a:rPr lang="en-US" sz="4999" spc="249">
                <a:solidFill>
                  <a:srgbClr val="2B4A9D"/>
                </a:solidFill>
                <a:latin typeface="Poppins Ultra-Bold"/>
              </a:rPr>
              <a:t>5 – YEAR CONSOLIDATED PLAN &amp; </a:t>
            </a:r>
          </a:p>
          <a:p>
            <a:pPr algn="ctr">
              <a:lnSpc>
                <a:spcPts val="5249"/>
              </a:lnSpc>
            </a:pPr>
            <a:r>
              <a:rPr lang="en-US" sz="4999" spc="249">
                <a:solidFill>
                  <a:srgbClr val="2B4A9D"/>
                </a:solidFill>
                <a:latin typeface="Poppins Ultra-Bold"/>
              </a:rPr>
              <a:t> ANNUAL ACTION PLAN </a:t>
            </a:r>
          </a:p>
        </p:txBody>
      </p:sp>
      <p:sp>
        <p:nvSpPr>
          <p:cNvPr id="11" name="TextBox 11"/>
          <p:cNvSpPr txBox="1"/>
          <p:nvPr/>
        </p:nvSpPr>
        <p:spPr>
          <a:xfrm>
            <a:off x="207663" y="1787749"/>
            <a:ext cx="16022223" cy="8117205"/>
          </a:xfrm>
          <a:prstGeom prst="rect">
            <a:avLst/>
          </a:prstGeom>
        </p:spPr>
        <p:txBody>
          <a:bodyPr lIns="0" tIns="0" rIns="0" bIns="0" rtlCol="0" anchor="t">
            <a:spAutoFit/>
          </a:bodyPr>
          <a:lstStyle/>
          <a:p>
            <a:pPr marL="712472" lvl="1" indent="-356236" algn="just">
              <a:lnSpc>
                <a:spcPts val="4620"/>
              </a:lnSpc>
              <a:buFont typeface="Arial"/>
              <a:buChar char="•"/>
            </a:pPr>
            <a:r>
              <a:rPr lang="en-US" sz="3300" spc="330" dirty="0">
                <a:solidFill>
                  <a:srgbClr val="000000"/>
                </a:solidFill>
                <a:latin typeface="Lato 2"/>
              </a:rPr>
              <a:t>The Consolidated Plan is designed to help jurisdictions to assess their affordable housing and community development needs and market conditions, and to make data-driven, place-based investment decisions.</a:t>
            </a:r>
          </a:p>
          <a:p>
            <a:pPr algn="just">
              <a:lnSpc>
                <a:spcPts val="4620"/>
              </a:lnSpc>
            </a:pPr>
            <a:endParaRPr lang="en-US" sz="3300" spc="330" dirty="0">
              <a:solidFill>
                <a:srgbClr val="000000"/>
              </a:solidFill>
              <a:latin typeface="Lato 2"/>
            </a:endParaRPr>
          </a:p>
          <a:p>
            <a:pPr marL="712472" lvl="1" indent="-356236" algn="just">
              <a:lnSpc>
                <a:spcPts val="4620"/>
              </a:lnSpc>
              <a:buFont typeface="Arial"/>
              <a:buChar char="•"/>
            </a:pPr>
            <a:r>
              <a:rPr lang="en-US" sz="3300" spc="330" dirty="0">
                <a:solidFill>
                  <a:srgbClr val="000000"/>
                </a:solidFill>
                <a:latin typeface="Lato 2"/>
              </a:rPr>
              <a:t>Serves as the framework for a community-wide dialogue to identify housing and community development priorities that align and focus funding from the Community Development Block Grant Program.</a:t>
            </a:r>
          </a:p>
          <a:p>
            <a:pPr algn="just">
              <a:lnSpc>
                <a:spcPts val="4620"/>
              </a:lnSpc>
            </a:pPr>
            <a:endParaRPr lang="en-US" sz="3300" spc="330" dirty="0">
              <a:solidFill>
                <a:srgbClr val="000000"/>
              </a:solidFill>
              <a:latin typeface="Lato 2"/>
            </a:endParaRPr>
          </a:p>
          <a:p>
            <a:pPr marL="712472" lvl="1" indent="-356236" algn="just">
              <a:lnSpc>
                <a:spcPts val="4620"/>
              </a:lnSpc>
              <a:buFont typeface="Arial"/>
              <a:buChar char="•"/>
            </a:pPr>
            <a:r>
              <a:rPr lang="en-US" sz="3300" spc="330" dirty="0">
                <a:solidFill>
                  <a:srgbClr val="000000"/>
                </a:solidFill>
                <a:latin typeface="Lato 2"/>
              </a:rPr>
              <a:t>The Consolidated Plan is carried out through Annual Action Plans, which provide a concise summary of the actions, activities, and the specific federal and non-federal resources that will be used each year to address the priority needs and specific goals identified by the Consolidated Plan. </a:t>
            </a:r>
          </a:p>
        </p:txBody>
      </p:sp>
      <p:grpSp>
        <p:nvGrpSpPr>
          <p:cNvPr id="14" name="Group 9">
            <a:extLst>
              <a:ext uri="{FF2B5EF4-FFF2-40B4-BE49-F238E27FC236}">
                <a16:creationId xmlns:a16="http://schemas.microsoft.com/office/drawing/2014/main" id="{1B200F17-0FE4-F75A-955A-1B208B43C47F}"/>
              </a:ext>
            </a:extLst>
          </p:cNvPr>
          <p:cNvGrpSpPr/>
          <p:nvPr/>
        </p:nvGrpSpPr>
        <p:grpSpPr>
          <a:xfrm>
            <a:off x="-158097" y="0"/>
            <a:ext cx="457201" cy="10287000"/>
            <a:chOff x="0" y="-3915074"/>
            <a:chExt cx="168564" cy="4537007"/>
          </a:xfrm>
        </p:grpSpPr>
        <p:sp>
          <p:nvSpPr>
            <p:cNvPr id="15" name="Freeform 10">
              <a:extLst>
                <a:ext uri="{FF2B5EF4-FFF2-40B4-BE49-F238E27FC236}">
                  <a16:creationId xmlns:a16="http://schemas.microsoft.com/office/drawing/2014/main" id="{644F76B5-5BC8-F6E0-00AD-1217AFEB824F}"/>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0"/>
            <a:chOff x="0" y="0"/>
            <a:chExt cx="1371600" cy="13716000"/>
          </a:xfrm>
        </p:grpSpPr>
        <p:grpSp>
          <p:nvGrpSpPr>
            <p:cNvPr id="3" name="Group 3"/>
            <p:cNvGrpSpPr/>
            <p:nvPr/>
          </p:nvGrpSpPr>
          <p:grpSpPr>
            <a:xfrm>
              <a:off x="0" y="9525720"/>
              <a:ext cx="1371600" cy="4190280"/>
              <a:chOff x="0" y="0"/>
              <a:chExt cx="375273" cy="1146469"/>
            </a:xfrm>
          </p:grpSpPr>
          <p:sp>
            <p:nvSpPr>
              <p:cNvPr id="4" name="Freeform 4"/>
              <p:cNvSpPr/>
              <p:nvPr/>
            </p:nvSpPr>
            <p:spPr>
              <a:xfrm>
                <a:off x="0" y="0"/>
                <a:ext cx="375273" cy="1146469"/>
              </a:xfrm>
              <a:custGeom>
                <a:avLst/>
                <a:gdLst/>
                <a:ahLst/>
                <a:cxnLst/>
                <a:rect l="l" t="t" r="r" b="b"/>
                <a:pathLst>
                  <a:path w="375273" h="1146469">
                    <a:moveTo>
                      <a:pt x="0" y="0"/>
                    </a:moveTo>
                    <a:lnTo>
                      <a:pt x="375273" y="0"/>
                    </a:lnTo>
                    <a:lnTo>
                      <a:pt x="375273" y="1146469"/>
                    </a:lnTo>
                    <a:lnTo>
                      <a:pt x="0" y="1146469"/>
                    </a:lnTo>
                    <a:close/>
                  </a:path>
                </a:pathLst>
              </a:custGeom>
              <a:solidFill>
                <a:srgbClr val="2B4A9D"/>
              </a:solidFill>
            </p:spPr>
          </p:sp>
        </p:grpSp>
        <p:grpSp>
          <p:nvGrpSpPr>
            <p:cNvPr id="5" name="Group 5"/>
            <p:cNvGrpSpPr/>
            <p:nvPr/>
          </p:nvGrpSpPr>
          <p:grpSpPr>
            <a:xfrm>
              <a:off x="0" y="0"/>
              <a:ext cx="1371600" cy="9778280"/>
              <a:chOff x="0" y="0"/>
              <a:chExt cx="375273" cy="2675357"/>
            </a:xfrm>
          </p:grpSpPr>
          <p:sp>
            <p:nvSpPr>
              <p:cNvPr id="6" name="Freeform 6"/>
              <p:cNvSpPr/>
              <p:nvPr/>
            </p:nvSpPr>
            <p:spPr>
              <a:xfrm>
                <a:off x="0" y="0"/>
                <a:ext cx="375273" cy="2675357"/>
              </a:xfrm>
              <a:custGeom>
                <a:avLst/>
                <a:gdLst/>
                <a:ahLst/>
                <a:cxnLst/>
                <a:rect l="l" t="t" r="r" b="b"/>
                <a:pathLst>
                  <a:path w="375273" h="2675357">
                    <a:moveTo>
                      <a:pt x="0" y="0"/>
                    </a:moveTo>
                    <a:lnTo>
                      <a:pt x="375273" y="0"/>
                    </a:lnTo>
                    <a:lnTo>
                      <a:pt x="375273" y="2675357"/>
                    </a:lnTo>
                    <a:lnTo>
                      <a:pt x="0" y="2675357"/>
                    </a:lnTo>
                    <a:close/>
                  </a:path>
                </a:pathLst>
              </a:custGeom>
              <a:solidFill>
                <a:srgbClr val="153357"/>
              </a:solidFill>
            </p:spPr>
          </p:sp>
        </p:grpSp>
      </p:grpSp>
      <p:sp>
        <p:nvSpPr>
          <p:cNvPr id="12" name="TextBox 12"/>
          <p:cNvSpPr txBox="1"/>
          <p:nvPr/>
        </p:nvSpPr>
        <p:spPr>
          <a:xfrm>
            <a:off x="2895600" y="897314"/>
            <a:ext cx="12066458" cy="821379"/>
          </a:xfrm>
          <a:prstGeom prst="rect">
            <a:avLst/>
          </a:prstGeom>
        </p:spPr>
        <p:txBody>
          <a:bodyPr lIns="0" tIns="0" rIns="0" bIns="0" rtlCol="0" anchor="t">
            <a:spAutoFit/>
          </a:bodyPr>
          <a:lstStyle/>
          <a:p>
            <a:pPr algn="ctr">
              <a:lnSpc>
                <a:spcPts val="6300"/>
              </a:lnSpc>
            </a:pPr>
            <a:r>
              <a:rPr lang="en-US" sz="6000" spc="300" dirty="0">
                <a:solidFill>
                  <a:srgbClr val="000000"/>
                </a:solidFill>
                <a:latin typeface="Poppins Heavy"/>
              </a:rPr>
              <a:t>2024 CDBG PROJECTS</a:t>
            </a:r>
          </a:p>
        </p:txBody>
      </p:sp>
      <p:sp>
        <p:nvSpPr>
          <p:cNvPr id="13" name="TextBox 13"/>
          <p:cNvSpPr txBox="1"/>
          <p:nvPr/>
        </p:nvSpPr>
        <p:spPr>
          <a:xfrm>
            <a:off x="2247542" y="1993364"/>
            <a:ext cx="13792915" cy="647870"/>
          </a:xfrm>
          <a:prstGeom prst="rect">
            <a:avLst/>
          </a:prstGeom>
        </p:spPr>
        <p:txBody>
          <a:bodyPr lIns="0" tIns="0" rIns="0" bIns="0" rtlCol="0" anchor="t">
            <a:spAutoFit/>
          </a:bodyPr>
          <a:lstStyle/>
          <a:p>
            <a:pPr algn="ctr">
              <a:lnSpc>
                <a:spcPts val="5599"/>
              </a:lnSpc>
              <a:spcBef>
                <a:spcPct val="0"/>
              </a:spcBef>
            </a:pPr>
            <a:r>
              <a:rPr lang="en-US" sz="3999" spc="399" dirty="0">
                <a:solidFill>
                  <a:srgbClr val="000000"/>
                </a:solidFill>
                <a:latin typeface="Lato 2 Bold"/>
              </a:rPr>
              <a:t>FY2024-25 CDBG allocation (new $) </a:t>
            </a:r>
            <a:r>
              <a:rPr lang="en-US" sz="3999" spc="399">
                <a:solidFill>
                  <a:srgbClr val="000000"/>
                </a:solidFill>
                <a:latin typeface="Lato 2 Bold"/>
              </a:rPr>
              <a:t>-368,000    </a:t>
            </a:r>
            <a:endParaRPr lang="en-US" sz="3999" spc="399" dirty="0">
              <a:solidFill>
                <a:srgbClr val="000000"/>
              </a:solidFill>
              <a:latin typeface="Lato 2 Bold"/>
            </a:endParaRPr>
          </a:p>
        </p:txBody>
      </p:sp>
      <p:graphicFrame>
        <p:nvGraphicFramePr>
          <p:cNvPr id="14" name="Table 13">
            <a:extLst>
              <a:ext uri="{FF2B5EF4-FFF2-40B4-BE49-F238E27FC236}">
                <a16:creationId xmlns:a16="http://schemas.microsoft.com/office/drawing/2014/main" id="{595AF9EB-51E5-5EFD-3415-0551D18A2113}"/>
              </a:ext>
            </a:extLst>
          </p:cNvPr>
          <p:cNvGraphicFramePr>
            <a:graphicFrameLocks noGrp="1"/>
          </p:cNvGraphicFramePr>
          <p:nvPr>
            <p:extLst>
              <p:ext uri="{D42A27DB-BD31-4B8C-83A1-F6EECF244321}">
                <p14:modId xmlns:p14="http://schemas.microsoft.com/office/powerpoint/2010/main" val="1712448480"/>
              </p:ext>
            </p:extLst>
          </p:nvPr>
        </p:nvGraphicFramePr>
        <p:xfrm>
          <a:off x="1447800" y="3009900"/>
          <a:ext cx="14173199" cy="6614300"/>
        </p:xfrm>
        <a:graphic>
          <a:graphicData uri="http://schemas.openxmlformats.org/drawingml/2006/table">
            <a:tbl>
              <a:tblPr>
                <a:tableStyleId>{5C22544A-7EE6-4342-B048-85BDC9FD1C3A}</a:tableStyleId>
              </a:tblPr>
              <a:tblGrid>
                <a:gridCol w="3827362">
                  <a:extLst>
                    <a:ext uri="{9D8B030D-6E8A-4147-A177-3AD203B41FA5}">
                      <a16:colId xmlns:a16="http://schemas.microsoft.com/office/drawing/2014/main" val="1314923316"/>
                    </a:ext>
                  </a:extLst>
                </a:gridCol>
                <a:gridCol w="2870521">
                  <a:extLst>
                    <a:ext uri="{9D8B030D-6E8A-4147-A177-3AD203B41FA5}">
                      <a16:colId xmlns:a16="http://schemas.microsoft.com/office/drawing/2014/main" val="2572707826"/>
                    </a:ext>
                  </a:extLst>
                </a:gridCol>
                <a:gridCol w="4365585">
                  <a:extLst>
                    <a:ext uri="{9D8B030D-6E8A-4147-A177-3AD203B41FA5}">
                      <a16:colId xmlns:a16="http://schemas.microsoft.com/office/drawing/2014/main" val="4188259424"/>
                    </a:ext>
                  </a:extLst>
                </a:gridCol>
                <a:gridCol w="3109731">
                  <a:extLst>
                    <a:ext uri="{9D8B030D-6E8A-4147-A177-3AD203B41FA5}">
                      <a16:colId xmlns:a16="http://schemas.microsoft.com/office/drawing/2014/main" val="2335571780"/>
                    </a:ext>
                  </a:extLst>
                </a:gridCol>
              </a:tblGrid>
              <a:tr h="965823">
                <a:tc>
                  <a:txBody>
                    <a:bodyPr/>
                    <a:lstStyle/>
                    <a:p>
                      <a:pPr algn="ctr" fontAlgn="ctr"/>
                      <a:r>
                        <a:rPr lang="en-US" sz="2800" b="1" u="none" strike="noStrike" dirty="0">
                          <a:effectLst/>
                          <a:latin typeface="Lato 1 Bold" panose="020B0604020202020204" charset="0"/>
                          <a:ea typeface="Lato 1 Bold" panose="020B0604020202020204" charset="0"/>
                          <a:cs typeface="Lato 1 Bold" panose="020B0604020202020204" charset="0"/>
                        </a:rPr>
                        <a:t>Applicant</a:t>
                      </a:r>
                      <a:endParaRPr lang="en-US" sz="2800" b="1"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2800" b="1" u="none" strike="noStrike" dirty="0">
                          <a:effectLst/>
                          <a:latin typeface="Lato 1 Bold" panose="020B0604020202020204" charset="0"/>
                          <a:ea typeface="Lato 1 Bold" panose="020B0604020202020204" charset="0"/>
                          <a:cs typeface="Lato 1 Bold" panose="020B0604020202020204" charset="0"/>
                        </a:rPr>
                        <a:t>Project Type/Matrix Code</a:t>
                      </a:r>
                      <a:endParaRPr lang="en-US" sz="2800" b="1"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2800" b="1" u="none" strike="noStrike" dirty="0">
                          <a:effectLst/>
                          <a:latin typeface="Lato 1 Bold" panose="020B0604020202020204" charset="0"/>
                          <a:ea typeface="Lato 1 Bold" panose="020B0604020202020204" charset="0"/>
                          <a:cs typeface="Lato 1 Bold" panose="020B0604020202020204" charset="0"/>
                        </a:rPr>
                        <a:t>Project Description</a:t>
                      </a:r>
                      <a:endParaRPr lang="en-US" sz="2800" b="1"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2800" b="1" u="none" strike="noStrike" dirty="0">
                          <a:effectLst/>
                          <a:latin typeface="Lato 1 Bold" panose="020B0604020202020204" charset="0"/>
                          <a:ea typeface="Lato 1 Bold" panose="020B0604020202020204" charset="0"/>
                          <a:cs typeface="Lato 1 Bold" panose="020B0604020202020204" charset="0"/>
                        </a:rPr>
                        <a:t> Requested Funding </a:t>
                      </a:r>
                      <a:endParaRPr lang="en-US" sz="2800" b="1"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76105224"/>
                  </a:ext>
                </a:extLst>
              </a:tr>
              <a:tr h="754294">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Latin American Association</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Public Services - 05</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Latino Family Well-Being Program</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dirty="0">
                          <a:effectLst/>
                          <a:latin typeface="Lato 1 Bold" panose="020B0604020202020204" charset="0"/>
                          <a:ea typeface="Lato 1 Bold" panose="020B0604020202020204" charset="0"/>
                          <a:cs typeface="Lato 1 Bold" panose="020B0604020202020204" charset="0"/>
                        </a:rPr>
                        <a:t> $            25,000.00 </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223479"/>
                  </a:ext>
                </a:extLst>
              </a:tr>
              <a:tr h="754294">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NW Georgia Family Crisis Center</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Public Services - 05</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effectLst/>
                          <a:latin typeface="Lato 1 Bold" panose="020B0604020202020204" charset="0"/>
                          <a:ea typeface="Lato 1 Bold" panose="020B0604020202020204" charset="0"/>
                          <a:cs typeface="Lato 1 Bold" panose="020B0604020202020204" charset="0"/>
                        </a:rPr>
                        <a:t>Domestic Violence Client Advocate Salary</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a:effectLst/>
                          <a:latin typeface="Lato 1 Bold" panose="020B0604020202020204" charset="0"/>
                          <a:ea typeface="Lato 1 Bold" panose="020B0604020202020204" charset="0"/>
                          <a:cs typeface="Lato 1 Bold" panose="020B0604020202020204" charset="0"/>
                        </a:rPr>
                        <a:t> $            25,000.00 </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894262"/>
                  </a:ext>
                </a:extLst>
              </a:tr>
              <a:tr h="1126594">
                <a:tc>
                  <a:txBody>
                    <a:bodyPr/>
                    <a:lstStyle/>
                    <a:p>
                      <a:pPr algn="ctr" fontAlgn="ctr"/>
                      <a:r>
                        <a:rPr lang="en-US" sz="2400" u="none" strike="noStrike">
                          <a:effectLst/>
                          <a:latin typeface="Lato 1 Bold" panose="020B0604020202020204" charset="0"/>
                          <a:ea typeface="Lato 1 Bold" panose="020B0604020202020204" charset="0"/>
                          <a:cs typeface="Lato 1 Bold" panose="020B0604020202020204" charset="0"/>
                        </a:rPr>
                        <a:t>Dalton Housing Authority</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effectLst/>
                          <a:latin typeface="Lato 1 Bold" panose="020B0604020202020204" charset="0"/>
                          <a:ea typeface="Lato 1 Bold" panose="020B0604020202020204" charset="0"/>
                          <a:cs typeface="Lato 1 Bold" panose="020B0604020202020204" charset="0"/>
                        </a:rPr>
                        <a:t>Residential Multi-Unit Rehab - 14B</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effectLst/>
                          <a:latin typeface="Lato 1 Bold" panose="020B0604020202020204" charset="0"/>
                          <a:ea typeface="Lato 1 Bold" panose="020B0604020202020204" charset="0"/>
                          <a:cs typeface="Lato 1 Bold" panose="020B0604020202020204" charset="0"/>
                        </a:rPr>
                        <a:t>HVAC Replacement for Beechland Property Phase 8 - 22 units</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a:effectLst/>
                          <a:latin typeface="Lato 1 Bold" panose="020B0604020202020204" charset="0"/>
                          <a:ea typeface="Lato 1 Bold" panose="020B0604020202020204" charset="0"/>
                          <a:cs typeface="Lato 1 Bold" panose="020B0604020202020204" charset="0"/>
                        </a:rPr>
                        <a:t> $          122,200.00 </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9338621"/>
                  </a:ext>
                </a:extLst>
              </a:tr>
              <a:tr h="1126594">
                <a:tc>
                  <a:txBody>
                    <a:bodyPr/>
                    <a:lstStyle/>
                    <a:p>
                      <a:pPr algn="ctr" fontAlgn="ctr"/>
                      <a:r>
                        <a:rPr lang="en-US" sz="2400" u="none" strike="noStrike" dirty="0">
                          <a:effectLst/>
                          <a:latin typeface="Lato 1 Bold" panose="020B0604020202020204" charset="0"/>
                          <a:ea typeface="Lato 1 Bold" panose="020B0604020202020204" charset="0"/>
                          <a:cs typeface="Lato 1 Bold" panose="020B0604020202020204" charset="0"/>
                        </a:rPr>
                        <a:t>City of Dalton</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a:effectLst/>
                          <a:latin typeface="Lato 1 Bold" panose="020B0604020202020204" charset="0"/>
                          <a:ea typeface="Lato 1 Bold" panose="020B0604020202020204" charset="0"/>
                          <a:cs typeface="Lato 1 Bold" panose="020B0604020202020204" charset="0"/>
                        </a:rPr>
                        <a:t>Planning &amp; Administration - 21A</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dirty="0">
                          <a:effectLst/>
                          <a:latin typeface="Lato 1 Bold" panose="020B0604020202020204" charset="0"/>
                          <a:ea typeface="Lato 1 Bold" panose="020B0604020202020204" charset="0"/>
                          <a:cs typeface="Lato 1 Bold" panose="020B0604020202020204" charset="0"/>
                        </a:rPr>
                        <a:t>Planning &amp; Administration</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dirty="0">
                          <a:effectLst/>
                          <a:latin typeface="Lato 1 Bold" panose="020B0604020202020204" charset="0"/>
                          <a:ea typeface="Lato 1 Bold" panose="020B0604020202020204" charset="0"/>
                          <a:cs typeface="Lato 1 Bold" panose="020B0604020202020204" charset="0"/>
                        </a:rPr>
                        <a:t> $            73,600.00 </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801194"/>
                  </a:ext>
                </a:extLst>
              </a:tr>
              <a:tr h="1126594">
                <a:tc>
                  <a:txBody>
                    <a:bodyPr/>
                    <a:lstStyle/>
                    <a:p>
                      <a:pPr algn="ctr" fontAlgn="t"/>
                      <a:r>
                        <a:rPr lang="en-US" sz="2400" u="none" strike="noStrike">
                          <a:effectLst/>
                          <a:latin typeface="Lato 1 Bold" panose="020B0604020202020204" charset="0"/>
                          <a:ea typeface="Lato 1 Bold" panose="020B0604020202020204" charset="0"/>
                          <a:cs typeface="Lato 1 Bold" panose="020B0604020202020204" charset="0"/>
                        </a:rPr>
                        <a:t>City of Dalton </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effectLst/>
                          <a:latin typeface="Lato 1 Bold" panose="020B0604020202020204" charset="0"/>
                          <a:ea typeface="Lato 1 Bold" panose="020B0604020202020204" charset="0"/>
                          <a:cs typeface="Lato 1 Bold" panose="020B0604020202020204" charset="0"/>
                        </a:rPr>
                        <a:t>Residential Single-Family Rehab - 14A</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a:effectLst/>
                          <a:latin typeface="Lato 1 Bold" panose="020B0604020202020204" charset="0"/>
                          <a:ea typeface="Lato 1 Bold" panose="020B0604020202020204" charset="0"/>
                          <a:cs typeface="Lato 1 Bold" panose="020B0604020202020204" charset="0"/>
                        </a:rPr>
                        <a:t>Residential Housing Rehab Program</a:t>
                      </a:r>
                      <a:endParaRPr lang="en-US" sz="2400" b="0" i="0" u="none" strike="noStrike">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400" u="none" strike="noStrike" dirty="0">
                          <a:effectLst/>
                          <a:latin typeface="Lato 1 Bold" panose="020B0604020202020204" charset="0"/>
                          <a:ea typeface="Lato 1 Bold" panose="020B0604020202020204" charset="0"/>
                          <a:cs typeface="Lato 1 Bold" panose="020B0604020202020204" charset="0"/>
                        </a:rPr>
                        <a:t> $          122,200.00 </a:t>
                      </a:r>
                      <a:endParaRPr lang="en-US" sz="24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958571"/>
                  </a:ext>
                </a:extLst>
              </a:tr>
              <a:tr h="381995">
                <a:tc>
                  <a:txBody>
                    <a:bodyPr/>
                    <a:lstStyle/>
                    <a:p>
                      <a:pPr algn="ctr" fontAlgn="t"/>
                      <a:r>
                        <a:rPr lang="en-US" sz="2800" u="none" strike="noStrike" dirty="0">
                          <a:effectLst/>
                          <a:latin typeface="Lato 1 Bold" panose="020B0604020202020204" charset="0"/>
                          <a:ea typeface="Lato 1 Bold" panose="020B0604020202020204" charset="0"/>
                          <a:cs typeface="Lato 1 Bold" panose="020B0604020202020204" charset="0"/>
                        </a:rPr>
                        <a:t> TOTAL</a:t>
                      </a:r>
                      <a:endParaRPr lang="en-US" sz="28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2800" u="none" strike="noStrike" dirty="0">
                          <a:effectLst/>
                          <a:latin typeface="Lato 1 Bold" panose="020B0604020202020204" charset="0"/>
                          <a:ea typeface="Lato 1 Bold" panose="020B0604020202020204" charset="0"/>
                          <a:cs typeface="Lato 1 Bold" panose="020B0604020202020204" charset="0"/>
                        </a:rPr>
                        <a:t> </a:t>
                      </a:r>
                      <a:endParaRPr lang="en-US" sz="28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2800" u="none" strike="noStrike" dirty="0">
                          <a:effectLst/>
                          <a:latin typeface="Lato 1 Bold" panose="020B0604020202020204" charset="0"/>
                          <a:ea typeface="Lato 1 Bold" panose="020B0604020202020204" charset="0"/>
                          <a:cs typeface="Lato 1 Bold" panose="020B0604020202020204" charset="0"/>
                        </a:rPr>
                        <a:t> </a:t>
                      </a:r>
                      <a:endParaRPr lang="en-US" sz="28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en-US" sz="2800" u="none" strike="noStrike" dirty="0">
                          <a:effectLst/>
                          <a:latin typeface="Lato 1 Bold" panose="020B0604020202020204" charset="0"/>
                          <a:ea typeface="Lato 1 Bold" panose="020B0604020202020204" charset="0"/>
                          <a:cs typeface="Lato 1 Bold" panose="020B0604020202020204" charset="0"/>
                        </a:rPr>
                        <a:t> $          368,000.00 </a:t>
                      </a:r>
                      <a:endParaRPr lang="en-US" sz="2800" b="0" i="0" u="none" strike="noStrike" dirty="0">
                        <a:solidFill>
                          <a:srgbClr val="000000"/>
                        </a:solidFill>
                        <a:effectLst/>
                        <a:latin typeface="Lato 1 Bold" panose="020B0604020202020204" charset="0"/>
                        <a:ea typeface="Lato 1 Bold" panose="020B0604020202020204" charset="0"/>
                        <a:cs typeface="Lato 1 Bold" panose="020B060402020202020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823154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940669" y="505343"/>
            <a:ext cx="9135755" cy="11906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Ultra-Bold"/>
              </a:rPr>
              <a:t>NEXT STEPS</a:t>
            </a:r>
          </a:p>
        </p:txBody>
      </p:sp>
      <p:sp>
        <p:nvSpPr>
          <p:cNvPr id="13" name="TextBox 13"/>
          <p:cNvSpPr txBox="1"/>
          <p:nvPr/>
        </p:nvSpPr>
        <p:spPr>
          <a:xfrm>
            <a:off x="1676400" y="1943100"/>
            <a:ext cx="15143933" cy="6955155"/>
          </a:xfrm>
          <a:prstGeom prst="rect">
            <a:avLst/>
          </a:prstGeom>
        </p:spPr>
        <p:txBody>
          <a:bodyPr lIns="0" tIns="0" rIns="0" bIns="0" rtlCol="0" anchor="t">
            <a:spAutoFit/>
          </a:bodyPr>
          <a:lstStyle/>
          <a:p>
            <a:pPr algn="ctr">
              <a:lnSpc>
                <a:spcPts val="4620"/>
              </a:lnSpc>
              <a:spcBef>
                <a:spcPct val="0"/>
              </a:spcBef>
            </a:pPr>
            <a:r>
              <a:rPr lang="en-US" sz="3300" spc="330" dirty="0">
                <a:solidFill>
                  <a:srgbClr val="000000"/>
                </a:solidFill>
                <a:latin typeface="Lato 2"/>
              </a:rPr>
              <a:t>Draft copies of the Five-Year 2024-2028 Consolidated Plan, 2024 Annual Action Plan, and Analysis for Impediments to Fair Housing Choice will be available for the 30-day comment period on</a:t>
            </a:r>
            <a:r>
              <a:rPr lang="en-US" sz="3300" spc="330" dirty="0">
                <a:solidFill>
                  <a:srgbClr val="000000"/>
                </a:solidFill>
                <a:latin typeface="Lato 2 Bold"/>
              </a:rPr>
              <a:t> Monday, April 1, 2024.</a:t>
            </a:r>
          </a:p>
          <a:p>
            <a:pPr algn="ctr">
              <a:lnSpc>
                <a:spcPts val="4620"/>
              </a:lnSpc>
              <a:spcBef>
                <a:spcPct val="0"/>
              </a:spcBef>
            </a:pPr>
            <a:endParaRPr lang="en-US" sz="3300" spc="330" dirty="0">
              <a:solidFill>
                <a:srgbClr val="000000"/>
              </a:solidFill>
              <a:latin typeface="Lato 2 Bold"/>
            </a:endParaRPr>
          </a:p>
          <a:p>
            <a:pPr algn="ctr">
              <a:lnSpc>
                <a:spcPts val="4620"/>
              </a:lnSpc>
              <a:spcBef>
                <a:spcPct val="0"/>
              </a:spcBef>
            </a:pPr>
            <a:r>
              <a:rPr lang="en-US" sz="3300" spc="330" dirty="0">
                <a:solidFill>
                  <a:srgbClr val="000000"/>
                </a:solidFill>
                <a:latin typeface="Lato 2"/>
              </a:rPr>
              <a:t>A Public Review Meeting will be held on </a:t>
            </a:r>
            <a:r>
              <a:rPr lang="en-US" sz="3300" spc="330" dirty="0">
                <a:solidFill>
                  <a:srgbClr val="000000"/>
                </a:solidFill>
                <a:latin typeface="Lato 2 Bold"/>
              </a:rPr>
              <a:t>Thursday, April 11, 2024</a:t>
            </a:r>
            <a:r>
              <a:rPr lang="en-US" sz="3300" spc="330" dirty="0">
                <a:solidFill>
                  <a:srgbClr val="000000"/>
                </a:solidFill>
                <a:latin typeface="Lato 2"/>
              </a:rPr>
              <a:t> to solicit comments on the Draft 2024-2028 Consolidated Plan, 2024 Action Plan &amp; 2024 Analysis of Impediments to Fair Housing Choice. </a:t>
            </a:r>
          </a:p>
          <a:p>
            <a:pPr algn="ctr">
              <a:lnSpc>
                <a:spcPts val="4620"/>
              </a:lnSpc>
              <a:spcBef>
                <a:spcPct val="0"/>
              </a:spcBef>
            </a:pPr>
            <a:endParaRPr lang="en-US" sz="3300" spc="330" dirty="0">
              <a:solidFill>
                <a:srgbClr val="000000"/>
              </a:solidFill>
              <a:latin typeface="Lato 2"/>
            </a:endParaRPr>
          </a:p>
          <a:p>
            <a:pPr algn="ctr">
              <a:lnSpc>
                <a:spcPts val="4620"/>
              </a:lnSpc>
              <a:spcBef>
                <a:spcPct val="0"/>
              </a:spcBef>
            </a:pPr>
            <a:r>
              <a:rPr lang="en-US" sz="3300" spc="330" dirty="0">
                <a:solidFill>
                  <a:srgbClr val="000000"/>
                </a:solidFill>
                <a:latin typeface="Lato 2"/>
              </a:rPr>
              <a:t>The City will receive written comments on the drafts until 5:00 P.M. on </a:t>
            </a:r>
            <a:r>
              <a:rPr lang="en-US" sz="3300" spc="330" dirty="0">
                <a:solidFill>
                  <a:srgbClr val="000000"/>
                </a:solidFill>
                <a:latin typeface="Lato 2 Bold"/>
              </a:rPr>
              <a:t>Wednesday</a:t>
            </a:r>
            <a:r>
              <a:rPr lang="en-US" sz="3300" spc="330" dirty="0">
                <a:solidFill>
                  <a:srgbClr val="000000"/>
                </a:solidFill>
                <a:latin typeface="Lato 2"/>
              </a:rPr>
              <a:t>, </a:t>
            </a:r>
            <a:r>
              <a:rPr lang="en-US" sz="3300" spc="330" dirty="0">
                <a:solidFill>
                  <a:srgbClr val="000000"/>
                </a:solidFill>
                <a:latin typeface="Lato 2 Bold"/>
              </a:rPr>
              <a:t>May 1, 2024</a:t>
            </a:r>
            <a:r>
              <a:rPr lang="en-US" sz="3300" spc="330" dirty="0">
                <a:solidFill>
                  <a:srgbClr val="000000"/>
                </a:solidFill>
                <a:latin typeface="Lato 2"/>
              </a:rPr>
              <a:t>.</a:t>
            </a:r>
          </a:p>
        </p:txBody>
      </p:sp>
      <p:grpSp>
        <p:nvGrpSpPr>
          <p:cNvPr id="16" name="Group 2">
            <a:extLst>
              <a:ext uri="{FF2B5EF4-FFF2-40B4-BE49-F238E27FC236}">
                <a16:creationId xmlns:a16="http://schemas.microsoft.com/office/drawing/2014/main" id="{32245F78-602C-EB59-E5BC-4861C9979BC7}"/>
              </a:ext>
            </a:extLst>
          </p:cNvPr>
          <p:cNvGrpSpPr/>
          <p:nvPr/>
        </p:nvGrpSpPr>
        <p:grpSpPr>
          <a:xfrm>
            <a:off x="17259300" y="0"/>
            <a:ext cx="1028700" cy="10287000"/>
            <a:chOff x="0" y="0"/>
            <a:chExt cx="1371600" cy="13716000"/>
          </a:xfrm>
        </p:grpSpPr>
        <p:grpSp>
          <p:nvGrpSpPr>
            <p:cNvPr id="17" name="Group 3">
              <a:extLst>
                <a:ext uri="{FF2B5EF4-FFF2-40B4-BE49-F238E27FC236}">
                  <a16:creationId xmlns:a16="http://schemas.microsoft.com/office/drawing/2014/main" id="{3B7035E1-10B1-C23A-461C-EA84644D75A2}"/>
                </a:ext>
              </a:extLst>
            </p:cNvPr>
            <p:cNvGrpSpPr/>
            <p:nvPr/>
          </p:nvGrpSpPr>
          <p:grpSpPr>
            <a:xfrm>
              <a:off x="0" y="9525720"/>
              <a:ext cx="1371600" cy="4190280"/>
              <a:chOff x="0" y="0"/>
              <a:chExt cx="375273" cy="1146469"/>
            </a:xfrm>
          </p:grpSpPr>
          <p:sp>
            <p:nvSpPr>
              <p:cNvPr id="20" name="Freeform 4">
                <a:extLst>
                  <a:ext uri="{FF2B5EF4-FFF2-40B4-BE49-F238E27FC236}">
                    <a16:creationId xmlns:a16="http://schemas.microsoft.com/office/drawing/2014/main" id="{6EBE14FC-879D-C721-94D1-B8CBF9E531DE}"/>
                  </a:ext>
                </a:extLst>
              </p:cNvPr>
              <p:cNvSpPr/>
              <p:nvPr/>
            </p:nvSpPr>
            <p:spPr>
              <a:xfrm>
                <a:off x="0" y="0"/>
                <a:ext cx="375273" cy="1146469"/>
              </a:xfrm>
              <a:custGeom>
                <a:avLst/>
                <a:gdLst/>
                <a:ahLst/>
                <a:cxnLst/>
                <a:rect l="l" t="t" r="r" b="b"/>
                <a:pathLst>
                  <a:path w="375273" h="1146469">
                    <a:moveTo>
                      <a:pt x="0" y="0"/>
                    </a:moveTo>
                    <a:lnTo>
                      <a:pt x="375273" y="0"/>
                    </a:lnTo>
                    <a:lnTo>
                      <a:pt x="375273" y="1146469"/>
                    </a:lnTo>
                    <a:lnTo>
                      <a:pt x="0" y="1146469"/>
                    </a:lnTo>
                    <a:close/>
                  </a:path>
                </a:pathLst>
              </a:custGeom>
              <a:solidFill>
                <a:srgbClr val="2B4A9D"/>
              </a:solidFill>
            </p:spPr>
          </p:sp>
        </p:grpSp>
        <p:grpSp>
          <p:nvGrpSpPr>
            <p:cNvPr id="18" name="Group 5">
              <a:extLst>
                <a:ext uri="{FF2B5EF4-FFF2-40B4-BE49-F238E27FC236}">
                  <a16:creationId xmlns:a16="http://schemas.microsoft.com/office/drawing/2014/main" id="{F07E94FD-DD4F-189E-BE7A-EDDE8C4890B6}"/>
                </a:ext>
              </a:extLst>
            </p:cNvPr>
            <p:cNvGrpSpPr/>
            <p:nvPr/>
          </p:nvGrpSpPr>
          <p:grpSpPr>
            <a:xfrm>
              <a:off x="0" y="0"/>
              <a:ext cx="1371600" cy="9778280"/>
              <a:chOff x="0" y="0"/>
              <a:chExt cx="375273" cy="2675357"/>
            </a:xfrm>
          </p:grpSpPr>
          <p:sp>
            <p:nvSpPr>
              <p:cNvPr id="19" name="Freeform 6">
                <a:extLst>
                  <a:ext uri="{FF2B5EF4-FFF2-40B4-BE49-F238E27FC236}">
                    <a16:creationId xmlns:a16="http://schemas.microsoft.com/office/drawing/2014/main" id="{C48A1DC1-2F79-E43C-8A55-30F75495CDE6}"/>
                  </a:ext>
                </a:extLst>
              </p:cNvPr>
              <p:cNvSpPr/>
              <p:nvPr/>
            </p:nvSpPr>
            <p:spPr>
              <a:xfrm>
                <a:off x="0" y="0"/>
                <a:ext cx="375273" cy="2675357"/>
              </a:xfrm>
              <a:custGeom>
                <a:avLst/>
                <a:gdLst/>
                <a:ahLst/>
                <a:cxnLst/>
                <a:rect l="l" t="t" r="r" b="b"/>
                <a:pathLst>
                  <a:path w="375273" h="2675357">
                    <a:moveTo>
                      <a:pt x="0" y="0"/>
                    </a:moveTo>
                    <a:lnTo>
                      <a:pt x="375273" y="0"/>
                    </a:lnTo>
                    <a:lnTo>
                      <a:pt x="375273" y="2675357"/>
                    </a:lnTo>
                    <a:lnTo>
                      <a:pt x="0" y="2675357"/>
                    </a:lnTo>
                    <a:close/>
                  </a:path>
                </a:pathLst>
              </a:custGeom>
              <a:solidFill>
                <a:srgbClr val="153357"/>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797059" y="1683589"/>
            <a:ext cx="16347941" cy="1509717"/>
          </a:xfrm>
          <a:prstGeom prst="rect">
            <a:avLst/>
          </a:prstGeom>
        </p:spPr>
        <p:txBody>
          <a:bodyPr lIns="0" tIns="0" rIns="0" bIns="0" rtlCol="0" anchor="t">
            <a:spAutoFit/>
          </a:bodyPr>
          <a:lstStyle/>
          <a:p>
            <a:pPr algn="just">
              <a:lnSpc>
                <a:spcPts val="3937"/>
              </a:lnSpc>
            </a:pPr>
            <a:r>
              <a:rPr lang="en-US" sz="3750" spc="187" dirty="0">
                <a:solidFill>
                  <a:srgbClr val="000000"/>
                </a:solidFill>
                <a:latin typeface="Lato 2"/>
              </a:rPr>
              <a:t>When developing a Consolidated Plan, a grantee must first analyze the needs within its jurisdiction and then propose strategies to meet those needs. </a:t>
            </a:r>
          </a:p>
        </p:txBody>
      </p:sp>
      <p:sp>
        <p:nvSpPr>
          <p:cNvPr id="13" name="TextBox 13"/>
          <p:cNvSpPr txBox="1"/>
          <p:nvPr/>
        </p:nvSpPr>
        <p:spPr>
          <a:xfrm>
            <a:off x="7093234" y="465557"/>
            <a:ext cx="4584621" cy="733425"/>
          </a:xfrm>
          <a:prstGeom prst="rect">
            <a:avLst/>
          </a:prstGeom>
        </p:spPr>
        <p:txBody>
          <a:bodyPr lIns="0" tIns="0" rIns="0" bIns="0" rtlCol="0" anchor="t">
            <a:spAutoFit/>
          </a:bodyPr>
          <a:lstStyle/>
          <a:p>
            <a:pPr algn="ctr">
              <a:lnSpc>
                <a:spcPts val="5250"/>
              </a:lnSpc>
              <a:spcBef>
                <a:spcPct val="0"/>
              </a:spcBef>
            </a:pPr>
            <a:r>
              <a:rPr lang="en-US" sz="5000" spc="250">
                <a:solidFill>
                  <a:srgbClr val="2B4A9D"/>
                </a:solidFill>
                <a:latin typeface="Poppins Bold"/>
              </a:rPr>
              <a:t>THE PROCESS</a:t>
            </a:r>
          </a:p>
        </p:txBody>
      </p:sp>
      <p:sp>
        <p:nvSpPr>
          <p:cNvPr id="14" name="TextBox 14"/>
          <p:cNvSpPr txBox="1"/>
          <p:nvPr/>
        </p:nvSpPr>
        <p:spPr>
          <a:xfrm>
            <a:off x="1389028" y="3438094"/>
            <a:ext cx="14737203" cy="5139371"/>
          </a:xfrm>
          <a:prstGeom prst="rect">
            <a:avLst/>
          </a:prstGeom>
        </p:spPr>
        <p:txBody>
          <a:bodyPr lIns="0" tIns="0" rIns="0" bIns="0" rtlCol="0" anchor="t">
            <a:spAutoFit/>
          </a:bodyPr>
          <a:lstStyle/>
          <a:p>
            <a:pPr>
              <a:lnSpc>
                <a:spcPts val="4562"/>
              </a:lnSpc>
            </a:pPr>
            <a:r>
              <a:rPr lang="en-US" sz="3650" spc="182">
                <a:solidFill>
                  <a:srgbClr val="000000"/>
                </a:solidFill>
                <a:latin typeface="Lato 2"/>
              </a:rPr>
              <a:t>1.The Needs Assessment and Market Analysis outline levels of relative need in the areas of affordable housing, homelessness, special needs, and community development. </a:t>
            </a:r>
          </a:p>
          <a:p>
            <a:pPr>
              <a:lnSpc>
                <a:spcPts val="4562"/>
              </a:lnSpc>
            </a:pPr>
            <a:endParaRPr lang="en-US" sz="3650" spc="182">
              <a:solidFill>
                <a:srgbClr val="000000"/>
              </a:solidFill>
              <a:latin typeface="Lato 2"/>
            </a:endParaRPr>
          </a:p>
          <a:p>
            <a:pPr>
              <a:lnSpc>
                <a:spcPts val="4562"/>
              </a:lnSpc>
            </a:pPr>
            <a:r>
              <a:rPr lang="en-US" sz="3650" spc="182">
                <a:solidFill>
                  <a:srgbClr val="000000"/>
                </a:solidFill>
                <a:latin typeface="Lato 2"/>
              </a:rPr>
              <a:t>2.Once finished, these portions of the Consolidated Plan form the basis of the Strategic Plan. The Strategic Plan details how the grantee will address its priority needs. The strategies must reflect the current condition of the market, expected availability of funds, and local capacity to administer the plan. </a:t>
            </a:r>
          </a:p>
        </p:txBody>
      </p:sp>
      <p:grpSp>
        <p:nvGrpSpPr>
          <p:cNvPr id="15" name="Group 9">
            <a:extLst>
              <a:ext uri="{FF2B5EF4-FFF2-40B4-BE49-F238E27FC236}">
                <a16:creationId xmlns:a16="http://schemas.microsoft.com/office/drawing/2014/main" id="{B16C6C8A-A906-11C1-B9C5-77A0F77B49E8}"/>
              </a:ext>
            </a:extLst>
          </p:cNvPr>
          <p:cNvGrpSpPr/>
          <p:nvPr/>
        </p:nvGrpSpPr>
        <p:grpSpPr>
          <a:xfrm>
            <a:off x="-158097" y="0"/>
            <a:ext cx="457201" cy="10287000"/>
            <a:chOff x="0" y="-3915074"/>
            <a:chExt cx="168564" cy="4537007"/>
          </a:xfrm>
        </p:grpSpPr>
        <p:sp>
          <p:nvSpPr>
            <p:cNvPr id="16" name="Freeform 10">
              <a:extLst>
                <a:ext uri="{FF2B5EF4-FFF2-40B4-BE49-F238E27FC236}">
                  <a16:creationId xmlns:a16="http://schemas.microsoft.com/office/drawing/2014/main" id="{50B04A6C-C233-B5FF-A3C0-03F4317E1C8C}"/>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144000" y="2195834"/>
            <a:ext cx="8319532" cy="6358726"/>
          </a:xfrm>
          <a:custGeom>
            <a:avLst/>
            <a:gdLst/>
            <a:ahLst/>
            <a:cxnLst/>
            <a:rect l="l" t="t" r="r" b="b"/>
            <a:pathLst>
              <a:path w="8319532" h="6358726">
                <a:moveTo>
                  <a:pt x="0" y="0"/>
                </a:moveTo>
                <a:lnTo>
                  <a:pt x="8319532" y="0"/>
                </a:lnTo>
                <a:lnTo>
                  <a:pt x="8319532" y="6358726"/>
                </a:lnTo>
                <a:lnTo>
                  <a:pt x="0" y="6358726"/>
                </a:lnTo>
                <a:lnTo>
                  <a:pt x="0" y="0"/>
                </a:lnTo>
                <a:close/>
              </a:path>
            </a:pathLst>
          </a:custGeom>
          <a:blipFill>
            <a:blip r:embed="rId2"/>
            <a:stretch>
              <a:fillRect/>
            </a:stretch>
          </a:blipFill>
        </p:spPr>
      </p:sp>
      <p:sp>
        <p:nvSpPr>
          <p:cNvPr id="11" name="TextBox 11"/>
          <p:cNvSpPr txBox="1"/>
          <p:nvPr/>
        </p:nvSpPr>
        <p:spPr>
          <a:xfrm>
            <a:off x="2362235" y="900224"/>
            <a:ext cx="4584621" cy="733425"/>
          </a:xfrm>
          <a:prstGeom prst="rect">
            <a:avLst/>
          </a:prstGeom>
        </p:spPr>
        <p:txBody>
          <a:bodyPr lIns="0" tIns="0" rIns="0" bIns="0" rtlCol="0" anchor="t">
            <a:spAutoFit/>
          </a:bodyPr>
          <a:lstStyle/>
          <a:p>
            <a:pPr algn="ctr">
              <a:lnSpc>
                <a:spcPts val="5250"/>
              </a:lnSpc>
              <a:spcBef>
                <a:spcPct val="0"/>
              </a:spcBef>
            </a:pPr>
            <a:r>
              <a:rPr lang="en-US" sz="5000" spc="250">
                <a:solidFill>
                  <a:srgbClr val="2B4A9D"/>
                </a:solidFill>
                <a:latin typeface="Poppins Bold"/>
              </a:rPr>
              <a:t>THE PROCESS</a:t>
            </a:r>
          </a:p>
        </p:txBody>
      </p:sp>
      <p:sp>
        <p:nvSpPr>
          <p:cNvPr id="12" name="TextBox 12"/>
          <p:cNvSpPr txBox="1"/>
          <p:nvPr/>
        </p:nvSpPr>
        <p:spPr>
          <a:xfrm>
            <a:off x="498796" y="2131640"/>
            <a:ext cx="8645204" cy="6196649"/>
          </a:xfrm>
          <a:prstGeom prst="rect">
            <a:avLst/>
          </a:prstGeom>
        </p:spPr>
        <p:txBody>
          <a:bodyPr lIns="0" tIns="0" rIns="0" bIns="0" rtlCol="0" anchor="t">
            <a:spAutoFit/>
          </a:bodyPr>
          <a:lstStyle/>
          <a:p>
            <a:pPr algn="ctr">
              <a:lnSpc>
                <a:spcPts val="4427"/>
              </a:lnSpc>
            </a:pPr>
            <a:r>
              <a:rPr lang="en-US" sz="3850" spc="192">
                <a:solidFill>
                  <a:srgbClr val="000000"/>
                </a:solidFill>
                <a:latin typeface="Lato 2 Bold"/>
              </a:rPr>
              <a:t>Consolidated Plan is part of a larger grants management and planning process that can be divided into six phases: </a:t>
            </a:r>
          </a:p>
          <a:p>
            <a:pPr algn="ctr">
              <a:lnSpc>
                <a:spcPts val="4427"/>
              </a:lnSpc>
            </a:pPr>
            <a:endParaRPr lang="en-US" sz="3850" spc="192">
              <a:solidFill>
                <a:srgbClr val="000000"/>
              </a:solidFill>
              <a:latin typeface="Lato 2 Bold"/>
            </a:endParaRPr>
          </a:p>
          <a:p>
            <a:pPr marL="831260" lvl="1" indent="-415630">
              <a:lnSpc>
                <a:spcPts val="4427"/>
              </a:lnSpc>
              <a:buFont typeface="Arial"/>
              <a:buChar char="•"/>
            </a:pPr>
            <a:r>
              <a:rPr lang="en-US" sz="3850" spc="192">
                <a:solidFill>
                  <a:srgbClr val="000000"/>
                </a:solidFill>
                <a:latin typeface="Lato 2"/>
              </a:rPr>
              <a:t>Determining needs</a:t>
            </a:r>
          </a:p>
          <a:p>
            <a:pPr marL="831260" lvl="1" indent="-415630">
              <a:lnSpc>
                <a:spcPts val="4427"/>
              </a:lnSpc>
              <a:buFont typeface="Arial"/>
              <a:buChar char="•"/>
            </a:pPr>
            <a:r>
              <a:rPr lang="en-US" sz="3850" spc="192">
                <a:solidFill>
                  <a:srgbClr val="000000"/>
                </a:solidFill>
                <a:latin typeface="Lato 2"/>
              </a:rPr>
              <a:t>Setting priorities</a:t>
            </a:r>
          </a:p>
          <a:p>
            <a:pPr marL="831260" lvl="1" indent="-415630">
              <a:lnSpc>
                <a:spcPts val="4427"/>
              </a:lnSpc>
              <a:buFont typeface="Arial"/>
              <a:buChar char="•"/>
            </a:pPr>
            <a:r>
              <a:rPr lang="en-US" sz="3850" spc="192">
                <a:solidFill>
                  <a:srgbClr val="000000"/>
                </a:solidFill>
                <a:latin typeface="Lato 2"/>
              </a:rPr>
              <a:t>Determining resources</a:t>
            </a:r>
          </a:p>
          <a:p>
            <a:pPr marL="831260" lvl="1" indent="-415630">
              <a:lnSpc>
                <a:spcPts val="4427"/>
              </a:lnSpc>
              <a:buFont typeface="Arial"/>
              <a:buChar char="•"/>
            </a:pPr>
            <a:r>
              <a:rPr lang="en-US" sz="3850" spc="192">
                <a:solidFill>
                  <a:srgbClr val="000000"/>
                </a:solidFill>
                <a:latin typeface="Lato 2"/>
              </a:rPr>
              <a:t>Setting goals</a:t>
            </a:r>
          </a:p>
          <a:p>
            <a:pPr marL="831260" lvl="1" indent="-415630">
              <a:lnSpc>
                <a:spcPts val="4427"/>
              </a:lnSpc>
              <a:buFont typeface="Arial"/>
              <a:buChar char="•"/>
            </a:pPr>
            <a:r>
              <a:rPr lang="en-US" sz="3850" spc="192">
                <a:solidFill>
                  <a:srgbClr val="000000"/>
                </a:solidFill>
                <a:latin typeface="Lato 2"/>
              </a:rPr>
              <a:t>Administering the programs</a:t>
            </a:r>
          </a:p>
          <a:p>
            <a:pPr marL="831260" lvl="1" indent="-415630">
              <a:lnSpc>
                <a:spcPts val="4427"/>
              </a:lnSpc>
              <a:buFont typeface="Arial"/>
              <a:buChar char="•"/>
            </a:pPr>
            <a:r>
              <a:rPr lang="en-US" sz="3850" spc="192">
                <a:solidFill>
                  <a:srgbClr val="000000"/>
                </a:solidFill>
                <a:latin typeface="Lato 2"/>
              </a:rPr>
              <a:t>Evaluating performance. </a:t>
            </a:r>
          </a:p>
        </p:txBody>
      </p:sp>
      <p:grpSp>
        <p:nvGrpSpPr>
          <p:cNvPr id="13" name="Group 9">
            <a:extLst>
              <a:ext uri="{FF2B5EF4-FFF2-40B4-BE49-F238E27FC236}">
                <a16:creationId xmlns:a16="http://schemas.microsoft.com/office/drawing/2014/main" id="{130037BC-1541-7C97-C402-6609E41E0560}"/>
              </a:ext>
            </a:extLst>
          </p:cNvPr>
          <p:cNvGrpSpPr/>
          <p:nvPr/>
        </p:nvGrpSpPr>
        <p:grpSpPr>
          <a:xfrm>
            <a:off x="-158097" y="0"/>
            <a:ext cx="457201" cy="10287000"/>
            <a:chOff x="0" y="-3915074"/>
            <a:chExt cx="168564" cy="4537007"/>
          </a:xfrm>
        </p:grpSpPr>
        <p:sp>
          <p:nvSpPr>
            <p:cNvPr id="14" name="Freeform 10">
              <a:extLst>
                <a:ext uri="{FF2B5EF4-FFF2-40B4-BE49-F238E27FC236}">
                  <a16:creationId xmlns:a16="http://schemas.microsoft.com/office/drawing/2014/main" id="{E0680B79-1E51-0D8B-47A2-D45971442CCB}"/>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a:grpSpLocks noChangeAspect="1"/>
          </p:cNvGrpSpPr>
          <p:nvPr/>
        </p:nvGrpSpPr>
        <p:grpSpPr>
          <a:xfrm>
            <a:off x="14487303" y="796032"/>
            <a:ext cx="3359302" cy="4472471"/>
            <a:chOff x="0" y="0"/>
            <a:chExt cx="3663950" cy="4878070"/>
          </a:xfrm>
        </p:grpSpPr>
        <p:sp>
          <p:nvSpPr>
            <p:cNvPr id="11" name="Freeform 11"/>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2"/>
              <a:stretch>
                <a:fillRect t="-4070" b="-4070"/>
              </a:stretch>
            </a:blipFill>
          </p:spPr>
        </p:sp>
        <p:sp>
          <p:nvSpPr>
            <p:cNvPr id="12" name="Freeform 12"/>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271FF"/>
            </a:solidFill>
          </p:spPr>
        </p:sp>
      </p:grpSp>
      <p:grpSp>
        <p:nvGrpSpPr>
          <p:cNvPr id="13" name="Group 13"/>
          <p:cNvGrpSpPr>
            <a:grpSpLocks noChangeAspect="1"/>
          </p:cNvGrpSpPr>
          <p:nvPr/>
        </p:nvGrpSpPr>
        <p:grpSpPr>
          <a:xfrm>
            <a:off x="14520424" y="5455660"/>
            <a:ext cx="3359302" cy="4472472"/>
            <a:chOff x="0" y="0"/>
            <a:chExt cx="3663950" cy="4878070"/>
          </a:xfrm>
        </p:grpSpPr>
        <p:sp>
          <p:nvSpPr>
            <p:cNvPr id="14" name="Freeform 14"/>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t="-3286" b="-3286"/>
              </a:stretch>
            </a:blipFill>
          </p:spPr>
        </p:sp>
        <p:sp>
          <p:nvSpPr>
            <p:cNvPr id="15" name="Freeform 15"/>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271FF"/>
            </a:solidFill>
          </p:spPr>
        </p:sp>
      </p:grpSp>
      <p:sp>
        <p:nvSpPr>
          <p:cNvPr id="16" name="TextBox 16"/>
          <p:cNvSpPr txBox="1"/>
          <p:nvPr/>
        </p:nvSpPr>
        <p:spPr>
          <a:xfrm>
            <a:off x="816673" y="529154"/>
            <a:ext cx="15027905" cy="1400175"/>
          </a:xfrm>
          <a:prstGeom prst="rect">
            <a:avLst/>
          </a:prstGeom>
        </p:spPr>
        <p:txBody>
          <a:bodyPr lIns="0" tIns="0" rIns="0" bIns="0" rtlCol="0" anchor="t">
            <a:spAutoFit/>
          </a:bodyPr>
          <a:lstStyle/>
          <a:p>
            <a:pPr algn="ctr">
              <a:lnSpc>
                <a:spcPts val="5250"/>
              </a:lnSpc>
            </a:pPr>
            <a:r>
              <a:rPr lang="en-US" sz="5000" spc="250" dirty="0">
                <a:solidFill>
                  <a:srgbClr val="2B4A9D"/>
                </a:solidFill>
                <a:latin typeface="Poppins Ultra-Bold"/>
              </a:rPr>
              <a:t>ANALYSIS of Impediments (AI) </a:t>
            </a:r>
          </a:p>
          <a:p>
            <a:pPr algn="ctr">
              <a:lnSpc>
                <a:spcPts val="5250"/>
              </a:lnSpc>
            </a:pPr>
            <a:r>
              <a:rPr lang="en-US" sz="5000" spc="250" dirty="0">
                <a:solidFill>
                  <a:srgbClr val="2B4A9D"/>
                </a:solidFill>
                <a:latin typeface="Poppins Ultra-Bold"/>
              </a:rPr>
              <a:t> to Fair Housing Choice </a:t>
            </a:r>
          </a:p>
        </p:txBody>
      </p:sp>
      <p:sp>
        <p:nvSpPr>
          <p:cNvPr id="19" name="Freeform 19"/>
          <p:cNvSpPr/>
          <p:nvPr/>
        </p:nvSpPr>
        <p:spPr>
          <a:xfrm>
            <a:off x="13196541" y="8845587"/>
            <a:ext cx="1290762" cy="1290762"/>
          </a:xfrm>
          <a:custGeom>
            <a:avLst/>
            <a:gdLst/>
            <a:ahLst/>
            <a:cxnLst/>
            <a:rect l="l" t="t" r="r" b="b"/>
            <a:pathLst>
              <a:path w="1290762" h="1290762">
                <a:moveTo>
                  <a:pt x="0" y="0"/>
                </a:moveTo>
                <a:lnTo>
                  <a:pt x="1290762" y="0"/>
                </a:lnTo>
                <a:lnTo>
                  <a:pt x="1290762" y="1290762"/>
                </a:lnTo>
                <a:lnTo>
                  <a:pt x="0" y="1290762"/>
                </a:lnTo>
                <a:lnTo>
                  <a:pt x="0" y="0"/>
                </a:lnTo>
                <a:close/>
              </a:path>
            </a:pathLst>
          </a:custGeom>
          <a:blipFill>
            <a:blip r:embed="rId4"/>
            <a:stretch>
              <a:fillRect/>
            </a:stretch>
          </a:blipFill>
        </p:spPr>
      </p:sp>
      <p:sp>
        <p:nvSpPr>
          <p:cNvPr id="20" name="TextBox 20"/>
          <p:cNvSpPr txBox="1"/>
          <p:nvPr/>
        </p:nvSpPr>
        <p:spPr>
          <a:xfrm>
            <a:off x="609600" y="2019300"/>
            <a:ext cx="12721981" cy="7886774"/>
          </a:xfrm>
          <a:prstGeom prst="rect">
            <a:avLst/>
          </a:prstGeom>
        </p:spPr>
        <p:txBody>
          <a:bodyPr wrap="square" lIns="0" tIns="0" rIns="0" bIns="0" rtlCol="0" anchor="t">
            <a:spAutoFit/>
          </a:bodyPr>
          <a:lstStyle/>
          <a:p>
            <a:pPr algn="just">
              <a:lnSpc>
                <a:spcPts val="4060"/>
              </a:lnSpc>
              <a:spcBef>
                <a:spcPct val="0"/>
              </a:spcBef>
            </a:pPr>
            <a:r>
              <a:rPr lang="en-US" sz="3600" spc="193" dirty="0">
                <a:solidFill>
                  <a:srgbClr val="000000"/>
                </a:solidFill>
                <a:latin typeface="Lato 2"/>
              </a:rPr>
              <a:t>Analysis of Impediments (AI) to Fair Housing Choice is required for all  recipients of grant funds from HUD.</a:t>
            </a:r>
          </a:p>
          <a:p>
            <a:pPr algn="just">
              <a:lnSpc>
                <a:spcPts val="4060"/>
              </a:lnSpc>
              <a:spcBef>
                <a:spcPct val="0"/>
              </a:spcBef>
            </a:pPr>
            <a:endParaRPr lang="en-US" sz="3600" spc="193" dirty="0">
              <a:solidFill>
                <a:srgbClr val="000000"/>
              </a:solidFill>
              <a:latin typeface="Lato 2"/>
            </a:endParaRPr>
          </a:p>
          <a:p>
            <a:pPr algn="just">
              <a:lnSpc>
                <a:spcPts val="4060"/>
              </a:lnSpc>
              <a:spcBef>
                <a:spcPct val="0"/>
              </a:spcBef>
            </a:pPr>
            <a:r>
              <a:rPr lang="en-US" sz="3600" u="sng" spc="193" dirty="0">
                <a:solidFill>
                  <a:srgbClr val="000000"/>
                </a:solidFill>
                <a:latin typeface="Lato 2 Bold"/>
              </a:rPr>
              <a:t>What is an Impediment to Fair Housing Choice</a:t>
            </a:r>
            <a:r>
              <a:rPr lang="en-US" sz="3600" u="sng" spc="193" dirty="0">
                <a:solidFill>
                  <a:srgbClr val="000000"/>
                </a:solidFill>
                <a:latin typeface="Lato 2"/>
              </a:rPr>
              <a:t>? </a:t>
            </a:r>
            <a:r>
              <a:rPr lang="en-US" sz="3600" spc="193" dirty="0">
                <a:solidFill>
                  <a:srgbClr val="000000"/>
                </a:solidFill>
                <a:latin typeface="Lato 2"/>
              </a:rPr>
              <a:t>Impediments to fair housing choice are defined as: any actions, omissions, or decisions taken because of race, color, religion, sex, disability, familial status, or national origin that restrict housing choice or the availability of housing choice.</a:t>
            </a:r>
          </a:p>
          <a:p>
            <a:pPr algn="just">
              <a:lnSpc>
                <a:spcPts val="4060"/>
              </a:lnSpc>
              <a:spcBef>
                <a:spcPct val="0"/>
              </a:spcBef>
            </a:pPr>
            <a:endParaRPr lang="en-US" sz="3600" spc="193" dirty="0">
              <a:solidFill>
                <a:srgbClr val="000000"/>
              </a:solidFill>
              <a:latin typeface="Lato 2"/>
            </a:endParaRPr>
          </a:p>
          <a:p>
            <a:pPr algn="just">
              <a:lnSpc>
                <a:spcPts val="4060"/>
              </a:lnSpc>
              <a:spcBef>
                <a:spcPct val="0"/>
              </a:spcBef>
            </a:pPr>
            <a:r>
              <a:rPr lang="en-US" sz="3600" u="sng" spc="193" dirty="0">
                <a:solidFill>
                  <a:srgbClr val="000000"/>
                </a:solidFill>
                <a:latin typeface="Lato 2 Bold"/>
              </a:rPr>
              <a:t>What is Fair Housing Choice?</a:t>
            </a:r>
            <a:r>
              <a:rPr lang="en-US" sz="3600" spc="193" dirty="0">
                <a:solidFill>
                  <a:srgbClr val="000000"/>
                </a:solidFill>
                <a:latin typeface="Lato 2"/>
              </a:rPr>
              <a:t> Fair housing choice is defined as the “ability of persons, regardless of race, color, religion, sex, national origin, familial status, or handicap, of similar income levels to have available to them the same housing choices.”</a:t>
            </a:r>
          </a:p>
        </p:txBody>
      </p:sp>
      <p:grpSp>
        <p:nvGrpSpPr>
          <p:cNvPr id="23" name="Group 6">
            <a:extLst>
              <a:ext uri="{FF2B5EF4-FFF2-40B4-BE49-F238E27FC236}">
                <a16:creationId xmlns:a16="http://schemas.microsoft.com/office/drawing/2014/main" id="{3947B4BA-2535-1E2A-7AAB-36941F570BED}"/>
              </a:ext>
            </a:extLst>
          </p:cNvPr>
          <p:cNvGrpSpPr/>
          <p:nvPr/>
        </p:nvGrpSpPr>
        <p:grpSpPr>
          <a:xfrm>
            <a:off x="-10551" y="-9994"/>
            <a:ext cx="18298551" cy="417760"/>
            <a:chOff x="0" y="0"/>
            <a:chExt cx="5454170" cy="152400"/>
          </a:xfrm>
        </p:grpSpPr>
        <p:sp>
          <p:nvSpPr>
            <p:cNvPr id="24" name="Freeform 7">
              <a:extLst>
                <a:ext uri="{FF2B5EF4-FFF2-40B4-BE49-F238E27FC236}">
                  <a16:creationId xmlns:a16="http://schemas.microsoft.com/office/drawing/2014/main" id="{9D78483D-3B91-E3E2-0C36-BC206571CB60}"/>
                </a:ext>
              </a:extLst>
            </p:cNvPr>
            <p:cNvSpPr/>
            <p:nvPr/>
          </p:nvSpPr>
          <p:spPr>
            <a:xfrm>
              <a:off x="0" y="0"/>
              <a:ext cx="5454171" cy="152400"/>
            </a:xfrm>
            <a:custGeom>
              <a:avLst/>
              <a:gdLst/>
              <a:ahLst/>
              <a:cxnLst/>
              <a:rect l="l" t="t" r="r" b="b"/>
              <a:pathLst>
                <a:path w="5454171" h="152400">
                  <a:moveTo>
                    <a:pt x="0" y="0"/>
                  </a:moveTo>
                  <a:lnTo>
                    <a:pt x="5454171" y="0"/>
                  </a:lnTo>
                  <a:lnTo>
                    <a:pt x="5454171" y="152400"/>
                  </a:lnTo>
                  <a:lnTo>
                    <a:pt x="0" y="152400"/>
                  </a:lnTo>
                  <a:close/>
                </a:path>
              </a:pathLst>
            </a:custGeom>
            <a:solidFill>
              <a:srgbClr val="2B4A9D"/>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0551" y="-9994"/>
            <a:ext cx="18298551" cy="417760"/>
            <a:chOff x="0" y="0"/>
            <a:chExt cx="5454170" cy="152400"/>
          </a:xfrm>
        </p:grpSpPr>
        <p:sp>
          <p:nvSpPr>
            <p:cNvPr id="7" name="Freeform 7"/>
            <p:cNvSpPr/>
            <p:nvPr/>
          </p:nvSpPr>
          <p:spPr>
            <a:xfrm>
              <a:off x="0" y="0"/>
              <a:ext cx="5454171" cy="152400"/>
            </a:xfrm>
            <a:custGeom>
              <a:avLst/>
              <a:gdLst/>
              <a:ahLst/>
              <a:cxnLst/>
              <a:rect l="l" t="t" r="r" b="b"/>
              <a:pathLst>
                <a:path w="5454171" h="152400">
                  <a:moveTo>
                    <a:pt x="0" y="0"/>
                  </a:moveTo>
                  <a:lnTo>
                    <a:pt x="5454171" y="0"/>
                  </a:lnTo>
                  <a:lnTo>
                    <a:pt x="5454171" y="152400"/>
                  </a:lnTo>
                  <a:lnTo>
                    <a:pt x="0" y="152400"/>
                  </a:lnTo>
                  <a:close/>
                </a:path>
              </a:pathLst>
            </a:custGeom>
            <a:solidFill>
              <a:srgbClr val="2B4A9D"/>
            </a:solidFill>
          </p:spPr>
        </p:sp>
      </p:grpSp>
      <p:sp>
        <p:nvSpPr>
          <p:cNvPr id="8" name="TextBox 8"/>
          <p:cNvSpPr txBox="1"/>
          <p:nvPr/>
        </p:nvSpPr>
        <p:spPr>
          <a:xfrm>
            <a:off x="1653441" y="868996"/>
            <a:ext cx="14647583" cy="8002191"/>
          </a:xfrm>
          <a:prstGeom prst="rect">
            <a:avLst/>
          </a:prstGeom>
        </p:spPr>
        <p:txBody>
          <a:bodyPr lIns="0" tIns="0" rIns="0" bIns="0" rtlCol="0" anchor="t">
            <a:spAutoFit/>
          </a:bodyPr>
          <a:lstStyle/>
          <a:p>
            <a:pPr>
              <a:lnSpc>
                <a:spcPts val="4427"/>
              </a:lnSpc>
            </a:pPr>
            <a:r>
              <a:rPr lang="en-US" sz="3850" spc="192" dirty="0">
                <a:solidFill>
                  <a:srgbClr val="000000"/>
                </a:solidFill>
                <a:latin typeface="Lato 2 Bold"/>
              </a:rPr>
              <a:t>What Is The Purpose Of The AI?</a:t>
            </a:r>
          </a:p>
          <a:p>
            <a:pPr>
              <a:lnSpc>
                <a:spcPts val="4082"/>
              </a:lnSpc>
            </a:pPr>
            <a:r>
              <a:rPr lang="en-US" sz="3550" spc="177" dirty="0">
                <a:solidFill>
                  <a:srgbClr val="000000"/>
                </a:solidFill>
                <a:latin typeface="Lato 2"/>
              </a:rPr>
              <a:t>The purpose of the AI is to: </a:t>
            </a:r>
          </a:p>
          <a:p>
            <a:pPr marL="766491" lvl="1" indent="-383246">
              <a:lnSpc>
                <a:spcPts val="4082"/>
              </a:lnSpc>
              <a:buFont typeface="Arial"/>
              <a:buChar char="•"/>
            </a:pPr>
            <a:r>
              <a:rPr lang="en-US" sz="3550" spc="177" dirty="0">
                <a:solidFill>
                  <a:srgbClr val="000000"/>
                </a:solidFill>
                <a:latin typeface="Lato 2"/>
              </a:rPr>
              <a:t>Evaluate the housing characteristics</a:t>
            </a:r>
          </a:p>
          <a:p>
            <a:pPr marL="766491" lvl="1" indent="-383246">
              <a:lnSpc>
                <a:spcPts val="4082"/>
              </a:lnSpc>
              <a:buFont typeface="Arial"/>
              <a:buChar char="•"/>
            </a:pPr>
            <a:r>
              <a:rPr lang="en-US" sz="3550" spc="177" dirty="0">
                <a:solidFill>
                  <a:srgbClr val="000000"/>
                </a:solidFill>
                <a:latin typeface="Lato 2"/>
              </a:rPr>
              <a:t>Identify blatant or </a:t>
            </a:r>
            <a:r>
              <a:rPr lang="en-US" sz="3550" spc="177" dirty="0" err="1">
                <a:solidFill>
                  <a:srgbClr val="000000"/>
                </a:solidFill>
                <a:latin typeface="Lato 2"/>
              </a:rPr>
              <a:t>defacto</a:t>
            </a:r>
            <a:r>
              <a:rPr lang="en-US" sz="3550" spc="177" dirty="0">
                <a:solidFill>
                  <a:srgbClr val="000000"/>
                </a:solidFill>
                <a:latin typeface="Lato 2"/>
              </a:rPr>
              <a:t> impediments to fair housing choice, and</a:t>
            </a:r>
          </a:p>
          <a:p>
            <a:pPr marL="766491" lvl="1" indent="-383246">
              <a:lnSpc>
                <a:spcPts val="4082"/>
              </a:lnSpc>
              <a:buFont typeface="Arial"/>
              <a:buChar char="•"/>
            </a:pPr>
            <a:r>
              <a:rPr lang="en-US" sz="3550" spc="177" dirty="0">
                <a:solidFill>
                  <a:srgbClr val="000000"/>
                </a:solidFill>
                <a:latin typeface="Lato 2"/>
              </a:rPr>
              <a:t>Establish a strategy for the expansion of fair housing opportunities</a:t>
            </a:r>
          </a:p>
          <a:p>
            <a:pPr>
              <a:lnSpc>
                <a:spcPts val="4427"/>
              </a:lnSpc>
            </a:pPr>
            <a:endParaRPr lang="en-US" sz="3550" spc="177" dirty="0">
              <a:solidFill>
                <a:srgbClr val="000000"/>
              </a:solidFill>
              <a:latin typeface="Lato 2"/>
            </a:endParaRPr>
          </a:p>
          <a:p>
            <a:pPr>
              <a:lnSpc>
                <a:spcPts val="4427"/>
              </a:lnSpc>
            </a:pPr>
            <a:r>
              <a:rPr lang="en-US" sz="3850" spc="192" dirty="0">
                <a:solidFill>
                  <a:srgbClr val="000000"/>
                </a:solidFill>
                <a:latin typeface="Lato 2 Bold"/>
              </a:rPr>
              <a:t>Why Does The City Need To Do This Plan? </a:t>
            </a:r>
          </a:p>
          <a:p>
            <a:pPr>
              <a:lnSpc>
                <a:spcPts val="4082"/>
              </a:lnSpc>
            </a:pPr>
            <a:r>
              <a:rPr lang="en-US" sz="3550" spc="177" dirty="0">
                <a:solidFill>
                  <a:srgbClr val="000000"/>
                </a:solidFill>
                <a:latin typeface="Lato 2"/>
              </a:rPr>
              <a:t>HUD requires jurisdictions to certify that they will affirmatively further fair housing by:</a:t>
            </a:r>
          </a:p>
          <a:p>
            <a:pPr marL="766491" lvl="1" indent="-383246">
              <a:lnSpc>
                <a:spcPts val="4082"/>
              </a:lnSpc>
              <a:buFont typeface="Arial"/>
              <a:buChar char="•"/>
            </a:pPr>
            <a:r>
              <a:rPr lang="en-US" sz="3550" spc="177" dirty="0">
                <a:solidFill>
                  <a:srgbClr val="000000"/>
                </a:solidFill>
                <a:latin typeface="Lato 2"/>
              </a:rPr>
              <a:t>Conducting an analysis of impediments to fair housing choice,</a:t>
            </a:r>
          </a:p>
          <a:p>
            <a:pPr marL="766491" lvl="1" indent="-383246">
              <a:lnSpc>
                <a:spcPts val="4082"/>
              </a:lnSpc>
              <a:buFont typeface="Arial"/>
              <a:buChar char="•"/>
            </a:pPr>
            <a:r>
              <a:rPr lang="en-US" sz="3550" spc="177" dirty="0">
                <a:solidFill>
                  <a:srgbClr val="000000"/>
                </a:solidFill>
                <a:latin typeface="Lato 2"/>
              </a:rPr>
              <a:t>Taking appropriate actions to overcome the effects of impediments identified through that analysis, and </a:t>
            </a:r>
          </a:p>
          <a:p>
            <a:pPr marL="766491" lvl="1" indent="-383246">
              <a:lnSpc>
                <a:spcPts val="4082"/>
              </a:lnSpc>
              <a:buFont typeface="Arial"/>
              <a:buChar char="•"/>
            </a:pPr>
            <a:r>
              <a:rPr lang="en-US" sz="3550" spc="177" dirty="0">
                <a:solidFill>
                  <a:srgbClr val="000000"/>
                </a:solidFill>
                <a:latin typeface="Lato 2"/>
              </a:rPr>
              <a:t>Maintaining records reflecting the analysis and actions.</a:t>
            </a:r>
          </a:p>
        </p:txBody>
      </p:sp>
      <p:grpSp>
        <p:nvGrpSpPr>
          <p:cNvPr id="9" name="Group 9"/>
          <p:cNvGrpSpPr/>
          <p:nvPr/>
        </p:nvGrpSpPr>
        <p:grpSpPr>
          <a:xfrm>
            <a:off x="25791" y="9397919"/>
            <a:ext cx="18298551" cy="907351"/>
            <a:chOff x="0" y="213917"/>
            <a:chExt cx="6746432" cy="408016"/>
          </a:xfrm>
        </p:grpSpPr>
        <p:sp>
          <p:nvSpPr>
            <p:cNvPr id="10" name="Freeform 10"/>
            <p:cNvSpPr/>
            <p:nvPr/>
          </p:nvSpPr>
          <p:spPr>
            <a:xfrm>
              <a:off x="0" y="213917"/>
              <a:ext cx="6746432" cy="408016"/>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
        <p:nvSpPr>
          <p:cNvPr id="11" name="TextBox 11"/>
          <p:cNvSpPr txBox="1"/>
          <p:nvPr/>
        </p:nvSpPr>
        <p:spPr>
          <a:xfrm>
            <a:off x="-333533" y="9379205"/>
            <a:ext cx="18621533" cy="788035"/>
          </a:xfrm>
          <a:prstGeom prst="rect">
            <a:avLst/>
          </a:prstGeom>
        </p:spPr>
        <p:txBody>
          <a:bodyPr lIns="0" tIns="0" rIns="0" bIns="0" rtlCol="0" anchor="t">
            <a:spAutoFit/>
          </a:bodyPr>
          <a:lstStyle/>
          <a:p>
            <a:pPr algn="ctr">
              <a:lnSpc>
                <a:spcPts val="6440"/>
              </a:lnSpc>
              <a:spcBef>
                <a:spcPct val="0"/>
              </a:spcBef>
            </a:pPr>
            <a:r>
              <a:rPr lang="en-US" sz="4600" spc="460" dirty="0">
                <a:solidFill>
                  <a:srgbClr val="FFFFFF"/>
                </a:solidFill>
                <a:latin typeface="Lato 2 Bold"/>
              </a:rPr>
              <a:t>Analysis of Impediments (AI) to Fair Housing Choice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2701297" y="466036"/>
            <a:ext cx="13583167" cy="8523392"/>
          </a:xfrm>
          <a:custGeom>
            <a:avLst/>
            <a:gdLst/>
            <a:ahLst/>
            <a:cxnLst/>
            <a:rect l="l" t="t" r="r" b="b"/>
            <a:pathLst>
              <a:path w="13583167" h="8523392">
                <a:moveTo>
                  <a:pt x="0" y="0"/>
                </a:moveTo>
                <a:lnTo>
                  <a:pt x="13583166" y="0"/>
                </a:lnTo>
                <a:lnTo>
                  <a:pt x="13583166" y="8523392"/>
                </a:lnTo>
                <a:lnTo>
                  <a:pt x="0" y="8523392"/>
                </a:lnTo>
                <a:lnTo>
                  <a:pt x="0" y="0"/>
                </a:lnTo>
                <a:close/>
              </a:path>
            </a:pathLst>
          </a:custGeom>
          <a:blipFill>
            <a:blip r:embed="rId2"/>
            <a:stretch>
              <a:fillRect t="-2105" b="-2105"/>
            </a:stretch>
          </a:blipFill>
        </p:spPr>
      </p:sp>
      <p:sp>
        <p:nvSpPr>
          <p:cNvPr id="7" name="TextBox 7"/>
          <p:cNvSpPr txBox="1"/>
          <p:nvPr/>
        </p:nvSpPr>
        <p:spPr>
          <a:xfrm>
            <a:off x="182113" y="9329928"/>
            <a:ext cx="18621533" cy="788035"/>
          </a:xfrm>
          <a:prstGeom prst="rect">
            <a:avLst/>
          </a:prstGeom>
        </p:spPr>
        <p:txBody>
          <a:bodyPr lIns="0" tIns="0" rIns="0" bIns="0" rtlCol="0" anchor="t">
            <a:spAutoFit/>
          </a:bodyPr>
          <a:lstStyle/>
          <a:p>
            <a:pPr algn="ctr">
              <a:lnSpc>
                <a:spcPts val="6440"/>
              </a:lnSpc>
              <a:spcBef>
                <a:spcPct val="0"/>
              </a:spcBef>
            </a:pPr>
            <a:r>
              <a:rPr lang="en-US" sz="4600" spc="460">
                <a:solidFill>
                  <a:srgbClr val="000000"/>
                </a:solidFill>
                <a:latin typeface="Lato 2 Bold"/>
              </a:rPr>
              <a:t>Analysis of Impediments (AI) to Fair Housing Choice</a:t>
            </a:r>
          </a:p>
        </p:txBody>
      </p:sp>
      <p:grpSp>
        <p:nvGrpSpPr>
          <p:cNvPr id="8" name="Group 9">
            <a:extLst>
              <a:ext uri="{FF2B5EF4-FFF2-40B4-BE49-F238E27FC236}">
                <a16:creationId xmlns:a16="http://schemas.microsoft.com/office/drawing/2014/main" id="{5745440C-5A05-C98B-780D-CD6E0B09B350}"/>
              </a:ext>
            </a:extLst>
          </p:cNvPr>
          <p:cNvGrpSpPr/>
          <p:nvPr/>
        </p:nvGrpSpPr>
        <p:grpSpPr>
          <a:xfrm>
            <a:off x="-158097" y="0"/>
            <a:ext cx="457201" cy="10287000"/>
            <a:chOff x="0" y="-3915074"/>
            <a:chExt cx="168564" cy="4537007"/>
          </a:xfrm>
        </p:grpSpPr>
        <p:sp>
          <p:nvSpPr>
            <p:cNvPr id="9" name="Freeform 10">
              <a:extLst>
                <a:ext uri="{FF2B5EF4-FFF2-40B4-BE49-F238E27FC236}">
                  <a16:creationId xmlns:a16="http://schemas.microsoft.com/office/drawing/2014/main" id="{25EC7979-E621-6D0D-9BB0-8CD239DA137A}"/>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57200" y="190500"/>
            <a:ext cx="18621533" cy="741229"/>
          </a:xfrm>
          <a:prstGeom prst="rect">
            <a:avLst/>
          </a:prstGeom>
        </p:spPr>
        <p:txBody>
          <a:bodyPr lIns="0" tIns="0" rIns="0" bIns="0" rtlCol="0" anchor="t">
            <a:spAutoFit/>
          </a:bodyPr>
          <a:lstStyle/>
          <a:p>
            <a:pPr algn="ctr">
              <a:lnSpc>
                <a:spcPts val="6440"/>
              </a:lnSpc>
              <a:spcBef>
                <a:spcPct val="0"/>
              </a:spcBef>
            </a:pPr>
            <a:r>
              <a:rPr lang="en-US" sz="4600" spc="460" dirty="0">
                <a:solidFill>
                  <a:srgbClr val="000000"/>
                </a:solidFill>
                <a:latin typeface="Lato 2 Bold"/>
              </a:rPr>
              <a:t>Impediments (AI) to Fair Housing Choice</a:t>
            </a:r>
          </a:p>
        </p:txBody>
      </p:sp>
      <p:grpSp>
        <p:nvGrpSpPr>
          <p:cNvPr id="8" name="Group 9">
            <a:extLst>
              <a:ext uri="{FF2B5EF4-FFF2-40B4-BE49-F238E27FC236}">
                <a16:creationId xmlns:a16="http://schemas.microsoft.com/office/drawing/2014/main" id="{5745440C-5A05-C98B-780D-CD6E0B09B350}"/>
              </a:ext>
            </a:extLst>
          </p:cNvPr>
          <p:cNvGrpSpPr/>
          <p:nvPr/>
        </p:nvGrpSpPr>
        <p:grpSpPr>
          <a:xfrm>
            <a:off x="-158097" y="0"/>
            <a:ext cx="457201" cy="10287000"/>
            <a:chOff x="0" y="-3915074"/>
            <a:chExt cx="168564" cy="4537007"/>
          </a:xfrm>
        </p:grpSpPr>
        <p:sp>
          <p:nvSpPr>
            <p:cNvPr id="9" name="Freeform 10">
              <a:extLst>
                <a:ext uri="{FF2B5EF4-FFF2-40B4-BE49-F238E27FC236}">
                  <a16:creationId xmlns:a16="http://schemas.microsoft.com/office/drawing/2014/main" id="{25EC7979-E621-6D0D-9BB0-8CD239DA137A}"/>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
        <p:nvSpPr>
          <p:cNvPr id="3" name="TextBox 2">
            <a:extLst>
              <a:ext uri="{FF2B5EF4-FFF2-40B4-BE49-F238E27FC236}">
                <a16:creationId xmlns:a16="http://schemas.microsoft.com/office/drawing/2014/main" id="{0F22B47B-ECB9-65BE-7738-0C2A2D107AD5}"/>
              </a:ext>
            </a:extLst>
          </p:cNvPr>
          <p:cNvSpPr txBox="1"/>
          <p:nvPr/>
        </p:nvSpPr>
        <p:spPr>
          <a:xfrm>
            <a:off x="1119266" y="1333500"/>
            <a:ext cx="15468600" cy="7978146"/>
          </a:xfrm>
          <a:prstGeom prst="rect">
            <a:avLst/>
          </a:prstGeom>
          <a:noFill/>
        </p:spPr>
        <p:txBody>
          <a:bodyPr wrap="square">
            <a:spAutoFit/>
          </a:bodyPr>
          <a:lstStyle/>
          <a:p>
            <a:pPr marL="0" marR="0">
              <a:lnSpc>
                <a:spcPct val="115000"/>
              </a:lnSpc>
              <a:spcBef>
                <a:spcPts val="200"/>
              </a:spcBef>
              <a:spcAft>
                <a:spcPts val="0"/>
              </a:spcAft>
            </a:pPr>
            <a:r>
              <a:rPr lang="en-US" sz="2800" b="1" dirty="0">
                <a:solidFill>
                  <a:srgbClr val="000000"/>
                </a:solidFill>
                <a:effectLst/>
                <a:latin typeface="Lato 2" panose="020B0604020202020204" charset="0"/>
                <a:ea typeface="Lato 2" panose="020B0604020202020204" charset="0"/>
                <a:cs typeface="Lato 2" panose="020B0604020202020204" charset="0"/>
              </a:rPr>
              <a:t>Impediment 1: Housing Affordability/Cost Burden</a:t>
            </a:r>
          </a:p>
          <a:p>
            <a:pPr lvl="1" algn="just">
              <a:lnSpc>
                <a:spcPct val="107000"/>
              </a:lnSpc>
              <a:spcAft>
                <a:spcPts val="800"/>
              </a:spcAft>
            </a:pPr>
            <a:r>
              <a:rPr lang="en-US" sz="2800" dirty="0">
                <a:effectLst/>
                <a:latin typeface="Lato 2" panose="020B0604020202020204" charset="0"/>
                <a:ea typeface="Lato 2" panose="020B0604020202020204" charset="0"/>
                <a:cs typeface="Lato 2" panose="020B0604020202020204" charset="0"/>
              </a:rPr>
              <a:t>High rents in relationship to the earnings of average workers put housing affordability out of the reach for many. Housing is the largest monthly cost for most households</a:t>
            </a:r>
          </a:p>
          <a:p>
            <a:pPr marL="0" marR="0" algn="just">
              <a:lnSpc>
                <a:spcPct val="107000"/>
              </a:lnSpc>
              <a:spcBef>
                <a:spcPts val="0"/>
              </a:spcBef>
              <a:spcAft>
                <a:spcPts val="800"/>
              </a:spcAft>
            </a:pPr>
            <a:endParaRPr lang="en-US" sz="2800" dirty="0">
              <a:latin typeface="Lato 2" panose="020B0604020202020204" charset="0"/>
              <a:ea typeface="Lato 2" panose="020B0604020202020204" charset="0"/>
              <a:cs typeface="Lato 2" panose="020B0604020202020204" charset="0"/>
            </a:endParaRPr>
          </a:p>
          <a:p>
            <a:pPr marL="0" marR="0" algn="just">
              <a:lnSpc>
                <a:spcPct val="107000"/>
              </a:lnSpc>
              <a:spcBef>
                <a:spcPts val="0"/>
              </a:spcBef>
              <a:spcAft>
                <a:spcPts val="800"/>
              </a:spcAft>
            </a:pPr>
            <a:r>
              <a:rPr lang="en-US" sz="2800" b="1" dirty="0">
                <a:effectLst/>
                <a:latin typeface="Lato 2" panose="020B0604020202020204" charset="0"/>
                <a:ea typeface="Lato 2" panose="020B0604020202020204" charset="0"/>
                <a:cs typeface="Lato 2" panose="020B0604020202020204" charset="0"/>
              </a:rPr>
              <a:t>Recommendations:</a:t>
            </a:r>
            <a:endParaRPr lang="en-US" sz="2800" dirty="0">
              <a:effectLst/>
              <a:latin typeface="Lato 2" panose="020B0604020202020204" charset="0"/>
              <a:ea typeface="Lato 2" panose="020B0604020202020204" charset="0"/>
              <a:cs typeface="Lato 2" panose="020B0604020202020204" charset="0"/>
            </a:endParaRPr>
          </a:p>
          <a:p>
            <a:pPr marL="800100" lvl="1" indent="-342900" algn="just">
              <a:lnSpc>
                <a:spcPct val="115000"/>
              </a:lnSpc>
              <a:buFont typeface="Symbol" panose="05050102010706020507" pitchFamily="18" charset="2"/>
              <a:buChar char=""/>
              <a:tabLst>
                <a:tab pos="1143000" algn="l"/>
              </a:tabLst>
            </a:pPr>
            <a:r>
              <a:rPr lang="en-US" sz="2800" dirty="0">
                <a:effectLst/>
                <a:latin typeface="Lato 2" panose="020B0604020202020204" charset="0"/>
                <a:ea typeface="Lato 2" panose="020B0604020202020204" charset="0"/>
                <a:cs typeface="Lato 2" panose="020B0604020202020204" charset="0"/>
              </a:rPr>
              <a:t>Leverage Tenant Based Rental Assistance as an interim solution for housing affordability. </a:t>
            </a:r>
          </a:p>
          <a:p>
            <a:pPr marL="800100" lvl="1" indent="-342900" algn="just">
              <a:lnSpc>
                <a:spcPct val="115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Explore re-purposing of existing real estate to include strip malls and extended stay hotels into rental units, including single room occupancy (SRO) options. </a:t>
            </a:r>
          </a:p>
          <a:p>
            <a:pPr marL="800100" lvl="1" indent="-342900" algn="just">
              <a:lnSpc>
                <a:spcPct val="115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Provide tax incentives for apartment owners or owners of secondary residential properties who are willing to set aside a certain number of their existing apartments / homes as affordable housing. </a:t>
            </a:r>
          </a:p>
          <a:p>
            <a:pPr marL="800100" lvl="1" indent="-342900" algn="just">
              <a:lnSpc>
                <a:spcPct val="115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Encourage more private sector investment in existing affordable housing properties to supplement federally funded efforts. </a:t>
            </a:r>
          </a:p>
          <a:p>
            <a:pPr marL="800100" lvl="1" indent="-342900" algn="just">
              <a:lnSpc>
                <a:spcPct val="115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Develop Economic Development activities that will provide opportunities for small businesses to grow their customer base in their pursuit of sustainability.</a:t>
            </a: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85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57200" y="190500"/>
            <a:ext cx="18621533" cy="741229"/>
          </a:xfrm>
          <a:prstGeom prst="rect">
            <a:avLst/>
          </a:prstGeom>
        </p:spPr>
        <p:txBody>
          <a:bodyPr lIns="0" tIns="0" rIns="0" bIns="0" rtlCol="0" anchor="t">
            <a:spAutoFit/>
          </a:bodyPr>
          <a:lstStyle/>
          <a:p>
            <a:pPr algn="ctr">
              <a:lnSpc>
                <a:spcPts val="6440"/>
              </a:lnSpc>
              <a:spcBef>
                <a:spcPct val="0"/>
              </a:spcBef>
            </a:pPr>
            <a:r>
              <a:rPr lang="en-US" sz="4600" spc="460" dirty="0">
                <a:solidFill>
                  <a:srgbClr val="000000"/>
                </a:solidFill>
                <a:latin typeface="Lato 2 Bold"/>
              </a:rPr>
              <a:t>Impediments (AI) to Fair Housing Choice</a:t>
            </a:r>
          </a:p>
        </p:txBody>
      </p:sp>
      <p:grpSp>
        <p:nvGrpSpPr>
          <p:cNvPr id="8" name="Group 9">
            <a:extLst>
              <a:ext uri="{FF2B5EF4-FFF2-40B4-BE49-F238E27FC236}">
                <a16:creationId xmlns:a16="http://schemas.microsoft.com/office/drawing/2014/main" id="{5745440C-5A05-C98B-780D-CD6E0B09B350}"/>
              </a:ext>
            </a:extLst>
          </p:cNvPr>
          <p:cNvGrpSpPr/>
          <p:nvPr/>
        </p:nvGrpSpPr>
        <p:grpSpPr>
          <a:xfrm>
            <a:off x="-158097" y="0"/>
            <a:ext cx="457201" cy="10287000"/>
            <a:chOff x="0" y="-3915074"/>
            <a:chExt cx="168564" cy="4537007"/>
          </a:xfrm>
        </p:grpSpPr>
        <p:sp>
          <p:nvSpPr>
            <p:cNvPr id="9" name="Freeform 10">
              <a:extLst>
                <a:ext uri="{FF2B5EF4-FFF2-40B4-BE49-F238E27FC236}">
                  <a16:creationId xmlns:a16="http://schemas.microsoft.com/office/drawing/2014/main" id="{25EC7979-E621-6D0D-9BB0-8CD239DA137A}"/>
                </a:ext>
              </a:extLst>
            </p:cNvPr>
            <p:cNvSpPr/>
            <p:nvPr/>
          </p:nvSpPr>
          <p:spPr>
            <a:xfrm>
              <a:off x="0" y="-3915074"/>
              <a:ext cx="168564" cy="4537007"/>
            </a:xfrm>
            <a:custGeom>
              <a:avLst/>
              <a:gdLst/>
              <a:ahLst/>
              <a:cxnLst/>
              <a:rect l="l" t="t" r="r" b="b"/>
              <a:pathLst>
                <a:path w="6746432" h="621933">
                  <a:moveTo>
                    <a:pt x="0" y="0"/>
                  </a:moveTo>
                  <a:lnTo>
                    <a:pt x="6746432" y="0"/>
                  </a:lnTo>
                  <a:lnTo>
                    <a:pt x="6746432" y="621933"/>
                  </a:lnTo>
                  <a:lnTo>
                    <a:pt x="0" y="621933"/>
                  </a:lnTo>
                  <a:close/>
                </a:path>
              </a:pathLst>
            </a:custGeom>
            <a:solidFill>
              <a:srgbClr val="2B4A9D"/>
            </a:solidFill>
          </p:spPr>
        </p:sp>
      </p:grpSp>
      <p:sp>
        <p:nvSpPr>
          <p:cNvPr id="3" name="TextBox 2">
            <a:extLst>
              <a:ext uri="{FF2B5EF4-FFF2-40B4-BE49-F238E27FC236}">
                <a16:creationId xmlns:a16="http://schemas.microsoft.com/office/drawing/2014/main" id="{0F22B47B-ECB9-65BE-7738-0C2A2D107AD5}"/>
              </a:ext>
            </a:extLst>
          </p:cNvPr>
          <p:cNvSpPr txBox="1"/>
          <p:nvPr/>
        </p:nvSpPr>
        <p:spPr>
          <a:xfrm>
            <a:off x="1119266" y="1165144"/>
            <a:ext cx="15468600" cy="9582880"/>
          </a:xfrm>
          <a:prstGeom prst="rect">
            <a:avLst/>
          </a:prstGeom>
          <a:noFill/>
        </p:spPr>
        <p:txBody>
          <a:bodyPr wrap="square">
            <a:spAutoFit/>
          </a:bodyPr>
          <a:lstStyle/>
          <a:p>
            <a:pPr marL="0" marR="0">
              <a:lnSpc>
                <a:spcPct val="115000"/>
              </a:lnSpc>
              <a:spcBef>
                <a:spcPts val="200"/>
              </a:spcBef>
              <a:spcAft>
                <a:spcPts val="0"/>
              </a:spcAft>
            </a:pPr>
            <a:r>
              <a:rPr lang="en-US" sz="2800" b="1" dirty="0">
                <a:solidFill>
                  <a:srgbClr val="000000"/>
                </a:solidFill>
                <a:effectLst/>
                <a:latin typeface="Lato 2" panose="020B0604020202020204" charset="0"/>
                <a:ea typeface="Lato 2" panose="020B0604020202020204" charset="0"/>
                <a:cs typeface="Lato 2" panose="020B0604020202020204" charset="0"/>
              </a:rPr>
              <a:t>Impediment 2: Inadequate Fair Housing Education and Awareness in Community especially for LEP populations </a:t>
            </a:r>
          </a:p>
          <a:p>
            <a:pPr marL="0" marR="0">
              <a:lnSpc>
                <a:spcPct val="107000"/>
              </a:lnSpc>
              <a:spcBef>
                <a:spcPts val="0"/>
              </a:spcBef>
              <a:spcAft>
                <a:spcPts val="800"/>
              </a:spcAft>
            </a:pPr>
            <a:r>
              <a:rPr lang="en-US" sz="2800" dirty="0">
                <a:effectLst/>
                <a:latin typeface="Lato 2" panose="020B0604020202020204" charset="0"/>
                <a:ea typeface="Lato 2" panose="020B0604020202020204" charset="0"/>
                <a:cs typeface="Lato 2" panose="020B0604020202020204" charset="0"/>
              </a:rPr>
              <a:t>	As the City continues to expand with an increasingly diverse population, fair housing 	education must be continuous and presented in a context that is relative to the current 	community concerns.</a:t>
            </a:r>
          </a:p>
          <a:p>
            <a:pPr marL="0" marR="0">
              <a:lnSpc>
                <a:spcPct val="107000"/>
              </a:lnSpc>
              <a:spcBef>
                <a:spcPts val="0"/>
              </a:spcBef>
              <a:spcAft>
                <a:spcPts val="800"/>
              </a:spcAft>
            </a:pPr>
            <a:endParaRPr lang="en-US" sz="2800" dirty="0">
              <a:latin typeface="Lato 2" panose="020B0604020202020204" charset="0"/>
              <a:ea typeface="Lato 2" panose="020B0604020202020204" charset="0"/>
              <a:cs typeface="Lato 2" panose="020B0604020202020204" charset="0"/>
            </a:endParaRPr>
          </a:p>
          <a:p>
            <a:pPr marL="0" marR="0" algn="just">
              <a:lnSpc>
                <a:spcPct val="107000"/>
              </a:lnSpc>
              <a:spcBef>
                <a:spcPts val="0"/>
              </a:spcBef>
              <a:spcAft>
                <a:spcPts val="800"/>
              </a:spcAft>
            </a:pPr>
            <a:r>
              <a:rPr lang="en-US" sz="2800" b="1" dirty="0">
                <a:effectLst/>
                <a:latin typeface="Lato 2" panose="020B0604020202020204" charset="0"/>
                <a:ea typeface="Lato 2" panose="020B0604020202020204" charset="0"/>
                <a:cs typeface="Lato 2" panose="020B0604020202020204" charset="0"/>
              </a:rPr>
              <a:t>Recommendations:</a:t>
            </a:r>
            <a:endParaRPr lang="en-US" sz="2800" dirty="0">
              <a:effectLst/>
              <a:latin typeface="Lato 2" panose="020B0604020202020204" charset="0"/>
              <a:ea typeface="Lato 2" panose="020B0604020202020204" charset="0"/>
              <a:cs typeface="Lato 2" panose="020B0604020202020204" charset="0"/>
            </a:endParaRPr>
          </a:p>
          <a:p>
            <a:pPr marL="800100" lvl="1" indent="-342900" algn="just">
              <a:lnSpc>
                <a:spcPct val="107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Increase the supply of affordable housing for renters and homeowners by supporting the development of inclusive housing projects by leveraging federal, state, and local public funding with private sector funding. </a:t>
            </a:r>
          </a:p>
          <a:p>
            <a:pPr marL="800100" lvl="1" indent="-342900" algn="just">
              <a:lnSpc>
                <a:spcPct val="107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Expand its fair housing education and outreach efforts to groups that are underrepresented in its pool of clients to help continue to keep the public informed of their rights and specifically targeting more efforts in minority areas.  </a:t>
            </a:r>
          </a:p>
          <a:p>
            <a:pPr marL="800100" lvl="1" indent="-342900" algn="just">
              <a:lnSpc>
                <a:spcPct val="107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Fund and promote Fair Housing Education and Housing Counseling activities with CDBG Public Service funds.</a:t>
            </a:r>
          </a:p>
          <a:p>
            <a:pPr marL="800100" lvl="1" indent="-342900" algn="just">
              <a:lnSpc>
                <a:spcPct val="107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Develop a Fair Housing Education Campaign to increase public awareness of fair housing rights. </a:t>
            </a:r>
          </a:p>
          <a:p>
            <a:pPr marL="800100" lvl="1" indent="-342900" algn="just">
              <a:lnSpc>
                <a:spcPct val="107000"/>
              </a:lnSpc>
              <a:buFont typeface="Symbol" panose="05050102010706020507" pitchFamily="18" charset="2"/>
              <a:buChar char=""/>
            </a:pPr>
            <a:r>
              <a:rPr lang="en-US" sz="2800" dirty="0">
                <a:effectLst/>
                <a:latin typeface="Lato 2" panose="020B0604020202020204" charset="0"/>
                <a:ea typeface="Lato 2" panose="020B0604020202020204" charset="0"/>
                <a:cs typeface="Lato 2" panose="020B0604020202020204" charset="0"/>
              </a:rPr>
              <a:t>Seek public and private partners to disseminate fair housing information to residents.</a:t>
            </a:r>
          </a:p>
          <a:p>
            <a:pPr marL="0" marR="0">
              <a:lnSpc>
                <a:spcPct val="107000"/>
              </a:lnSpc>
              <a:spcBef>
                <a:spcPts val="0"/>
              </a:spcBef>
              <a:spcAft>
                <a:spcPts val="800"/>
              </a:spcAft>
            </a:pPr>
            <a:endParaRPr lang="en-US" sz="2800" dirty="0">
              <a:effectLst/>
              <a:latin typeface="Lato 2" panose="020B0604020202020204" charset="0"/>
              <a:ea typeface="Lato 2" panose="020B0604020202020204" charset="0"/>
              <a:cs typeface="Lato 2" panose="020B0604020202020204" charset="0"/>
            </a:endParaRPr>
          </a:p>
          <a:p>
            <a:pPr marL="0" marR="0" algn="just">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54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1330</Words>
  <Application>Microsoft Office PowerPoint</Application>
  <PresentationFormat>Custom</PresentationFormat>
  <Paragraphs>153</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Lato 1 Bold</vt:lpstr>
      <vt:lpstr>Arial</vt:lpstr>
      <vt:lpstr>Lato 2</vt:lpstr>
      <vt:lpstr>Poppins Ultra-Bold</vt:lpstr>
      <vt:lpstr>Poppins Bold</vt:lpstr>
      <vt:lpstr>Wingdings</vt:lpstr>
      <vt:lpstr>Calibri</vt:lpstr>
      <vt:lpstr>Symbol</vt:lpstr>
      <vt:lpstr>Poppins Heavy</vt:lpstr>
      <vt:lpstr>Lato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Morristown Council Presentation</dc:title>
  <dc:creator>Roberts, Kimberly</dc:creator>
  <cp:lastModifiedBy>Roberts, Kimberly</cp:lastModifiedBy>
  <cp:revision>11</cp:revision>
  <dcterms:created xsi:type="dcterms:W3CDTF">2006-08-16T00:00:00Z</dcterms:created>
  <dcterms:modified xsi:type="dcterms:W3CDTF">2024-04-11T15:27:54Z</dcterms:modified>
  <dc:identifier>DAF_3qpnq1c</dc:identifier>
</cp:coreProperties>
</file>