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2" r:id="rId5"/>
    <p:sldId id="273" r:id="rId6"/>
    <p:sldId id="260" r:id="rId7"/>
    <p:sldId id="276" r:id="rId8"/>
    <p:sldId id="317" r:id="rId9"/>
    <p:sldId id="331" r:id="rId10"/>
    <p:sldId id="356" r:id="rId11"/>
    <p:sldId id="318" r:id="rId12"/>
    <p:sldId id="350" r:id="rId13"/>
    <p:sldId id="351" r:id="rId14"/>
    <p:sldId id="353" r:id="rId15"/>
    <p:sldId id="348" r:id="rId16"/>
    <p:sldId id="324" r:id="rId17"/>
    <p:sldId id="325" r:id="rId18"/>
    <p:sldId id="322" r:id="rId19"/>
    <p:sldId id="421" r:id="rId20"/>
    <p:sldId id="406" r:id="rId21"/>
    <p:sldId id="422" r:id="rId22"/>
    <p:sldId id="419" r:id="rId23"/>
    <p:sldId id="420" r:id="rId24"/>
    <p:sldId id="264" r:id="rId25"/>
  </p:sldIdLst>
  <p:sldSz cx="18288000" cy="10287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-Towers, Rabihah" initials="WTR" lastIdx="1" clrIdx="0">
    <p:extLst>
      <p:ext uri="{19B8F6BF-5375-455C-9EA6-DF929625EA0E}">
        <p15:presenceInfo xmlns:p15="http://schemas.microsoft.com/office/powerpoint/2012/main" userId="S::WalkeR@CobbCounty.org::3202dbba-a1a9-4932-93d6-ebcc7f6ab5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F81BD"/>
    <a:srgbClr val="FFFFFF"/>
    <a:srgbClr val="004651"/>
    <a:srgbClr val="00A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85" autoAdjust="0"/>
  </p:normalViewPr>
  <p:slideViewPr>
    <p:cSldViewPr>
      <p:cViewPr varScale="1">
        <p:scale>
          <a:sx n="48" d="100"/>
          <a:sy n="48" d="100"/>
        </p:scale>
        <p:origin x="2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2T14:49:54.43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502C35-28A9-4E8E-9FEA-B7938B198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1E3DA-A0CF-4D4F-8426-C2F8989D3A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D95D-7726-47D7-A3F5-0712C2A45BB5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B6018-CBFA-4F57-AD81-93EC1063C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F624D-2280-4C13-9C19-EFAAC5C90D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1D65F-110D-40A3-8409-B9AF488F9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58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97F1D-6183-4052-82D4-4AA91F9C6757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6BD81-0ED6-4820-A8A3-A8EF36C7E8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93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79190-3B1A-4F5A-9AB4-499EBDAD1FF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79190-3B1A-4F5A-9AB4-499EBDAD1FF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3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79190-3B1A-4F5A-9AB4-499EBDAD1F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9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E00D-7139-4A58-A532-3A636389E6DB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DF9-B25E-4DE3-B6F1-9F0C5B05F356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4E3-1017-41D1-A443-317B67A1065A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4D61-B574-4299-A859-48076872A0D2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294-E0E6-4D01-B1EC-21FB4C70AA8F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1599-5887-4B64-A286-D14AF0813706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82C-08AE-48A1-90A7-379F8763F5ED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ED26-85FD-4368-AB03-74B60813C496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BBA1-C7E6-4D0F-813F-446B5BFA3F1D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AE57-761C-4FAA-8E70-D598EE5510AB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449D-A3E9-4BFB-B10B-1702460EDE9B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685C4-3471-4ABF-956C-420EDDC3C8F1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dbg@daltonga.gov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ltonga.gov/finance/page/applications-cdbg-program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E1B620AA-1E9F-47B7-9C36-15BA03F79842}"/>
              </a:ext>
            </a:extLst>
          </p:cNvPr>
          <p:cNvSpPr txBox="1">
            <a:spLocks/>
          </p:cNvSpPr>
          <p:nvPr/>
        </p:nvSpPr>
        <p:spPr>
          <a:xfrm>
            <a:off x="2700362" y="2903284"/>
            <a:ext cx="11132344" cy="35909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465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2025 CDBG GRANT </a:t>
            </a:r>
            <a:br>
              <a:rPr lang="en-US" sz="8000" b="1" dirty="0">
                <a:solidFill>
                  <a:srgbClr val="00465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8000" b="1" dirty="0">
                <a:solidFill>
                  <a:srgbClr val="00465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APPLICATION OVERVIEW</a:t>
            </a:r>
            <a:endParaRPr lang="en-US" sz="8000" b="1" dirty="0">
              <a:solidFill>
                <a:srgbClr val="00465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3875A14B-8CE4-443D-95D0-06204582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585"/>
            <a:ext cx="15618668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Applications Accepted: </a:t>
            </a:r>
            <a:endParaRPr lang="en-US" sz="4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Thursday, January 23, 2025 – Wednesday, February 26, 2025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74ADC58-C3DC-449C-961D-6B483479425C}"/>
              </a:ext>
            </a:extLst>
          </p:cNvPr>
          <p:cNvSpPr txBox="1">
            <a:spLocks/>
          </p:cNvSpPr>
          <p:nvPr/>
        </p:nvSpPr>
        <p:spPr>
          <a:xfrm>
            <a:off x="2565099" y="1356006"/>
            <a:ext cx="11132344" cy="35909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CITY OF DALTON</a:t>
            </a:r>
            <a:endParaRPr lang="en-US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E9C8F-8F6B-DA15-32A2-A29C0AF4A2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175" y="4407056"/>
            <a:ext cx="3958374" cy="3332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74D0-4134-46FF-996E-74BF62A3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42901"/>
            <a:ext cx="11887200" cy="16214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rial Black" panose="020B0A04020102020204" pitchFamily="34" charset="0"/>
              </a:rPr>
              <a:t>APPLICATION SECTIONS 6-7</a:t>
            </a:r>
            <a:endParaRPr lang="en-US" sz="3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DD4494-6A41-4F11-897F-F875D50A1793}"/>
              </a:ext>
            </a:extLst>
          </p:cNvPr>
          <p:cNvSpPr/>
          <p:nvPr/>
        </p:nvSpPr>
        <p:spPr>
          <a:xfrm>
            <a:off x="5334000" y="1791738"/>
            <a:ext cx="8311975" cy="1938992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u="sng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Population</a:t>
            </a:r>
          </a:p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CDBG: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51% of the beneficiaries served must be L/M income persons.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641B7-6AE0-4CF2-A288-CED61DFCC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2"/>
          <a:stretch/>
        </p:blipFill>
        <p:spPr>
          <a:xfrm>
            <a:off x="374824" y="4129520"/>
            <a:ext cx="13703595" cy="2819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74FD2D-FFF6-47C5-9F17-E7845056EC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5"/>
          <a:stretch/>
        </p:blipFill>
        <p:spPr>
          <a:xfrm>
            <a:off x="374824" y="6248831"/>
            <a:ext cx="11658600" cy="1400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14601-B2E2-498C-B10B-7836B29AB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827" y="7746499"/>
            <a:ext cx="102298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5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 txBox="1">
            <a:spLocks/>
          </p:cNvSpPr>
          <p:nvPr/>
        </p:nvSpPr>
        <p:spPr>
          <a:xfrm>
            <a:off x="1677633" y="168506"/>
            <a:ext cx="15259050" cy="205520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en-US" sz="6000" b="1" dirty="0">
                <a:solidFill>
                  <a:srgbClr val="FFFFFF"/>
                </a:solidFill>
                <a:latin typeface="Arial Black" panose="020B0A04020102020204" pitchFamily="34" charset="0"/>
              </a:rPr>
              <a:t>CDBG PUBLIC FACILITY ACTIVITIES NARRATIVE SECTION 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76852" y="2732287"/>
            <a:ext cx="7086602" cy="5296258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u="sng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</a:p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facility activities based on </a:t>
            </a:r>
            <a:r>
              <a:rPr lang="en-US" sz="3000" b="1" i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r>
              <a:rPr lang="en-US" sz="3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</a:t>
            </a:r>
            <a:r>
              <a:rPr lang="en-US" sz="30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have at least 51% of the residents who are L/M income persons.   </a:t>
            </a:r>
          </a:p>
          <a:p>
            <a:pPr algn="just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Activities serving a </a:t>
            </a:r>
            <a:r>
              <a:rPr lang="en-US" sz="3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L/M </a:t>
            </a:r>
            <a:r>
              <a:rPr lang="en-US" sz="3000" b="1" i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</a:t>
            </a:r>
            <a:r>
              <a:rPr lang="en-US" sz="3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</a:t>
            </a:r>
            <a:r>
              <a:rPr lang="en-US" sz="3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Clientele</a:t>
            </a:r>
            <a:r>
              <a:rPr lang="en-US" sz="30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provides benefits to a specific group of persons or at least 51% of the beneficiaries served through the activity must be L/M income persons.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A85ED-E3B4-4AF6-8F9D-27C9C515F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04" y="2410159"/>
            <a:ext cx="9862454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402F98-3858-4AF2-9E05-648682076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04" y="4111084"/>
            <a:ext cx="9862454" cy="1946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798401-6E93-4308-B2F9-D419D8883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04" y="6245224"/>
            <a:ext cx="9862454" cy="1260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2E672F-ED39-453F-B69C-0F035DA74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8537123"/>
            <a:ext cx="1415561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9"/>
          <p:cNvSpPr txBox="1">
            <a:spLocks/>
          </p:cNvSpPr>
          <p:nvPr/>
        </p:nvSpPr>
        <p:spPr>
          <a:xfrm>
            <a:off x="317081" y="176676"/>
            <a:ext cx="7798221" cy="2543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>
              <a:lnSpc>
                <a:spcPct val="90000"/>
              </a:lnSpc>
              <a:spcAft>
                <a:spcPts val="900"/>
              </a:spcAft>
            </a:pPr>
            <a:r>
              <a:rPr lang="en-US" sz="4200" b="1" dirty="0">
                <a:solidFill>
                  <a:srgbClr val="FFFFFF"/>
                </a:solidFill>
                <a:latin typeface="Arial Black" panose="020B0A04020102020204" pitchFamily="34" charset="0"/>
              </a:rPr>
              <a:t>CDBG ECONOMIC DEVELOPMENT ACTIVITIES APPLICATION SECTION 8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081" y="2942860"/>
            <a:ext cx="7798221" cy="6509108"/>
          </a:xfrm>
          <a:prstGeom prst="rect">
            <a:avLst/>
          </a:prstGeom>
          <a:solidFill>
            <a:srgbClr val="FFFFFF"/>
          </a:solidFill>
          <a:ln>
            <a:solidFill>
              <a:srgbClr val="99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37160" tIns="68580" rIns="137160" bIns="68580" rtlCol="0">
            <a:noAutofit/>
          </a:bodyPr>
          <a:lstStyle/>
          <a:p>
            <a:pPr algn="ctr" defTabSz="1371600">
              <a:lnSpc>
                <a:spcPct val="90000"/>
              </a:lnSpc>
              <a:spcAft>
                <a:spcPts val="900"/>
              </a:spcAft>
            </a:pPr>
            <a:r>
              <a:rPr lang="en-US" sz="2700" b="1" dirty="0">
                <a:solidFill>
                  <a:schemeClr val="tx1"/>
                </a:solidFill>
              </a:rPr>
              <a:t>Describe the type of Economic Development activity:</a:t>
            </a:r>
          </a:p>
          <a:p>
            <a:pPr marL="1028700" indent="-685800" defTabSz="1371600">
              <a:lnSpc>
                <a:spcPct val="9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Type of Funding</a:t>
            </a:r>
          </a:p>
          <a:p>
            <a:pPr marL="1028700" indent="-685800" defTabSz="1371600">
              <a:lnSpc>
                <a:spcPct val="9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Eligible activity</a:t>
            </a:r>
          </a:p>
          <a:p>
            <a:pPr marL="1028700" indent="-685800" defTabSz="1371600">
              <a:lnSpc>
                <a:spcPct val="9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Estimated Full-time Private Sector Jobs Created/Retained (if applicable)</a:t>
            </a:r>
          </a:p>
          <a:p>
            <a:pPr marL="1028700" indent="-685800" defTabSz="1371600">
              <a:lnSpc>
                <a:spcPct val="9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Describe Types of Private Sector Jobs Created/Retained (if applicable)</a:t>
            </a:r>
          </a:p>
          <a:p>
            <a:pPr marL="1028700" indent="-685800" defTabSz="1371600">
              <a:lnSpc>
                <a:spcPct val="9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Estimated number of businesses Assisted (if applicable)</a:t>
            </a:r>
          </a:p>
          <a:p>
            <a:pPr marL="1028700" indent="-685800" defTabSz="1371600">
              <a:lnSpc>
                <a:spcPct val="9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Please provide a description of the proposed project for funding. </a:t>
            </a:r>
          </a:p>
          <a:p>
            <a:pPr marL="1028700" indent="-685800" defTabSz="1371600">
              <a:lnSpc>
                <a:spcPct val="9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Summary of Project Need and Justification.</a:t>
            </a:r>
          </a:p>
          <a:p>
            <a:pPr marL="1028700" indent="-685800" defTabSz="1371600">
              <a:lnSpc>
                <a:spcPct val="90000"/>
              </a:lnSpc>
              <a:spcAft>
                <a:spcPts val="900"/>
              </a:spcAft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C7C230A-5D75-4268-85A7-1306F98DAF23}"/>
              </a:ext>
            </a:extLst>
          </p:cNvPr>
          <p:cNvSpPr txBox="1">
            <a:spLocks/>
          </p:cNvSpPr>
          <p:nvPr/>
        </p:nvSpPr>
        <p:spPr>
          <a:xfrm>
            <a:off x="17105306" y="8801101"/>
            <a:ext cx="1731227" cy="163618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15CCA0-3A6B-428B-8DA3-58642B14D3A0}" type="slidenum">
              <a:rPr lang="en-US" sz="5400">
                <a:solidFill>
                  <a:schemeClr val="bg1"/>
                </a:solidFill>
              </a:rPr>
              <a:pPr/>
              <a:t>12</a:t>
            </a:fld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A39212-DFA9-458A-84CB-622E73EB4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88" y="777875"/>
            <a:ext cx="8372475" cy="3152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6CA18-5F90-4C99-A5B4-F2EA24386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028" y="4297984"/>
            <a:ext cx="8860506" cy="1546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727281-06BA-4CEC-8350-A09CEE3F7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634" y="6259846"/>
            <a:ext cx="8296275" cy="990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A8F24F-8A85-4679-BEBB-D35FAF38D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028" y="7619486"/>
            <a:ext cx="84105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9"/>
          <p:cNvSpPr txBox="1">
            <a:spLocks/>
          </p:cNvSpPr>
          <p:nvPr/>
        </p:nvSpPr>
        <p:spPr>
          <a:xfrm>
            <a:off x="809685" y="630551"/>
            <a:ext cx="16306800" cy="148370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en-US" sz="6000" b="1" dirty="0">
                <a:solidFill>
                  <a:srgbClr val="FFFFFF"/>
                </a:solidFill>
                <a:latin typeface="Arial Black" panose="020B0A04020102020204" pitchFamily="34" charset="0"/>
              </a:rPr>
              <a:t>CDBG HOUSING RELATED ACTIVITIES </a:t>
            </a:r>
          </a:p>
          <a:p>
            <a:pPr algn="ctr" defTabSz="1371600"/>
            <a:r>
              <a:rPr lang="en-US" sz="6000" b="1" dirty="0">
                <a:solidFill>
                  <a:srgbClr val="FFFFFF"/>
                </a:solidFill>
                <a:latin typeface="Arial Black" panose="020B0A04020102020204" pitchFamily="34" charset="0"/>
              </a:rPr>
              <a:t>SECTION 8</a:t>
            </a:r>
          </a:p>
        </p:txBody>
      </p:sp>
      <p:sp>
        <p:nvSpPr>
          <p:cNvPr id="6" name="Rectangle 5"/>
          <p:cNvSpPr/>
          <p:nvPr/>
        </p:nvSpPr>
        <p:spPr>
          <a:xfrm>
            <a:off x="809685" y="4138255"/>
            <a:ext cx="4914900" cy="2400657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u="sng" dirty="0">
                <a:solidFill>
                  <a:srgbClr val="C00000"/>
                </a:solidFill>
              </a:rPr>
              <a:t>Narrative</a:t>
            </a:r>
          </a:p>
          <a:p>
            <a:pPr algn="ctr"/>
            <a:endParaRPr lang="en-US" sz="3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  <a:cs typeface="Times New Roman" panose="02020603050405020304" pitchFamily="18" charset="0"/>
              </a:rPr>
              <a:t>Describe the type of Housing Related activity.</a:t>
            </a:r>
          </a:p>
          <a:p>
            <a:pPr algn="ctr"/>
            <a:endParaRPr lang="en-US" sz="30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15A4C-97CD-4930-8337-B20E4AE03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" t="4780" r="2191"/>
          <a:stretch/>
        </p:blipFill>
        <p:spPr>
          <a:xfrm>
            <a:off x="7440303" y="2715904"/>
            <a:ext cx="9993655" cy="1544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3E0639-53B5-4AB9-9CB5-4CBB52619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" t="9801" r="560" b="1829"/>
          <a:stretch/>
        </p:blipFill>
        <p:spPr>
          <a:xfrm>
            <a:off x="7467599" y="4651839"/>
            <a:ext cx="9993655" cy="16447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7725C9-CB53-4801-9277-EF124DECB6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7" t="9697"/>
          <a:stretch/>
        </p:blipFill>
        <p:spPr>
          <a:xfrm>
            <a:off x="7467599" y="6755606"/>
            <a:ext cx="10020952" cy="709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00E51C-D7C7-4495-9B35-AC8CEEE9B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786"/>
          <a:stretch/>
        </p:blipFill>
        <p:spPr>
          <a:xfrm>
            <a:off x="7467599" y="7825776"/>
            <a:ext cx="9993655" cy="8229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471167-BCED-45C5-8486-B459141260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8" t="13114" r="3906" b="15986"/>
          <a:stretch/>
        </p:blipFill>
        <p:spPr>
          <a:xfrm>
            <a:off x="7467599" y="9014568"/>
            <a:ext cx="10020952" cy="9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9"/>
          <p:cNvSpPr txBox="1">
            <a:spLocks/>
          </p:cNvSpPr>
          <p:nvPr/>
        </p:nvSpPr>
        <p:spPr>
          <a:xfrm>
            <a:off x="1713712" y="505693"/>
            <a:ext cx="14420792" cy="1621407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>
              <a:lnSpc>
                <a:spcPct val="90000"/>
              </a:lnSpc>
              <a:spcAft>
                <a:spcPts val="900"/>
              </a:spcAft>
            </a:pPr>
            <a:r>
              <a:rPr lang="en-US" sz="6000" b="1" dirty="0">
                <a:solidFill>
                  <a:srgbClr val="FFFFFF"/>
                </a:solidFill>
                <a:latin typeface="Arial Black" panose="020B0A04020102020204" pitchFamily="34" charset="0"/>
              </a:rPr>
              <a:t>CDBG PUBLIC FACILITIES APPLICATION SECTION 9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971800"/>
            <a:ext cx="6523317" cy="6286500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37160" tIns="68580" rIns="137160" bIns="68580" rtlCol="0">
            <a:noAutofit/>
          </a:bodyPr>
          <a:lstStyle/>
          <a:p>
            <a:pPr algn="ctr" defTabSz="1371600">
              <a:lnSpc>
                <a:spcPct val="90000"/>
              </a:lnSpc>
              <a:spcAft>
                <a:spcPts val="900"/>
              </a:spcAft>
            </a:pP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&amp; Timetable</a:t>
            </a:r>
          </a:p>
          <a:p>
            <a:pPr marL="514350" indent="-514350" defTabSz="1371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defTabSz="1371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leveraging funds to support your project.</a:t>
            </a:r>
          </a:p>
          <a:p>
            <a:pPr marL="514350" indent="-514350" defTabSz="1371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defTabSz="1371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project timeline, including preparation activities, procurement actions, and all activities up to occupancy of the facility.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14229-969A-4623-97CE-72EC692F7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87"/>
          <a:stretch/>
        </p:blipFill>
        <p:spPr>
          <a:xfrm>
            <a:off x="7543801" y="2857500"/>
            <a:ext cx="8590703" cy="107315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8DA33-8094-45D8-9DBD-C85FE94C9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407" y="4465235"/>
            <a:ext cx="10202240" cy="1364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0B6CD-8426-4549-BF42-83B4ADD2C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356351"/>
            <a:ext cx="102022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2400" y="0"/>
            <a:ext cx="9874046" cy="3041837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 defTabSz="13716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5400" b="1" dirty="0">
                <a:solidFill>
                  <a:srgbClr val="FFFFFF"/>
                </a:solidFill>
                <a:latin typeface="Arial Black" panose="020B0A04020102020204" pitchFamily="34" charset="0"/>
                <a:ea typeface="+mj-ea"/>
                <a:cs typeface="+mj-cs"/>
              </a:rPr>
              <a:t>CDBG PUBLIC SERVICES NARRATIVE SECTION 7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87000" y="1247328"/>
            <a:ext cx="6629400" cy="3041837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37160" tIns="68580" rIns="137160" bIns="68580" rtlCol="0">
            <a:normAutofit/>
          </a:bodyPr>
          <a:lstStyle/>
          <a:p>
            <a:pPr algn="ctr" defTabSz="1371600">
              <a:lnSpc>
                <a:spcPct val="90000"/>
              </a:lnSpc>
              <a:spcAft>
                <a:spcPts val="900"/>
              </a:spcAft>
            </a:pPr>
            <a:r>
              <a:rPr lang="en-US" sz="3600" b="1" u="sng" dirty="0">
                <a:solidFill>
                  <a:srgbClr val="C00000"/>
                </a:solidFill>
              </a:rPr>
              <a:t>Narrative</a:t>
            </a:r>
          </a:p>
          <a:p>
            <a:pPr algn="ctr" defTabSz="1371600">
              <a:lnSpc>
                <a:spcPct val="90000"/>
              </a:lnSpc>
              <a:spcAft>
                <a:spcPts val="900"/>
              </a:spcAft>
            </a:pPr>
            <a:endParaRPr lang="en-US" sz="3600" b="1" u="sng" dirty="0">
              <a:solidFill>
                <a:schemeClr val="tx1"/>
              </a:solidFill>
            </a:endParaRPr>
          </a:p>
          <a:p>
            <a:pPr algn="ctr" defTabSz="1371600">
              <a:lnSpc>
                <a:spcPct val="90000"/>
              </a:lnSpc>
              <a:spcAft>
                <a:spcPts val="900"/>
              </a:spcAft>
            </a:pPr>
            <a:r>
              <a:rPr lang="en-US" sz="3600" dirty="0">
                <a:solidFill>
                  <a:schemeClr val="tx1"/>
                </a:solidFill>
              </a:rPr>
              <a:t>Describe project in detail and organization’s experience in recordkeeping.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9C47D-8AA5-4720-B486-30AC50E0D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68246"/>
            <a:ext cx="6172200" cy="243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911F7-464D-45EE-8822-C1D83BBBC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" t="-20787" r="255" b="29111"/>
          <a:stretch/>
        </p:blipFill>
        <p:spPr>
          <a:xfrm>
            <a:off x="3100242" y="5308611"/>
            <a:ext cx="12473835" cy="662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1B3596-0DB1-40BC-B016-E0649896E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64" y="6122571"/>
            <a:ext cx="12473835" cy="925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F4A474-4A13-4883-83DC-5F77D534C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967" y="7144192"/>
            <a:ext cx="12473835" cy="7694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B896C1-D0A0-4991-963F-90BAA14C7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968" y="8007048"/>
            <a:ext cx="12423234" cy="15285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FB9D5B-939B-486F-A19C-70E7DFEFF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4966" y="9640864"/>
            <a:ext cx="12423235" cy="4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36012"/>
            <a:ext cx="9316314" cy="1485900"/>
          </a:xfrm>
        </p:spPr>
        <p:txBody>
          <a:bodyPr>
            <a:normAutofit/>
          </a:bodyPr>
          <a:lstStyle/>
          <a:p>
            <a:pPr defTabSz="1371600"/>
            <a:r>
              <a:rPr lang="en-US" sz="6000" b="1" dirty="0">
                <a:solidFill>
                  <a:srgbClr val="FFFFFF"/>
                </a:solidFill>
                <a:latin typeface="Arial Black" panose="020B0A04020102020204" pitchFamily="34" charset="0"/>
              </a:rPr>
              <a:t>BUDGET SECTION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28397" y="1911105"/>
            <a:ext cx="5143500" cy="7271221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C00000"/>
                </a:solidFill>
              </a:rPr>
              <a:t>Budget</a:t>
            </a:r>
          </a:p>
          <a:p>
            <a:pPr algn="just"/>
            <a:r>
              <a:rPr lang="en-US" sz="3000" dirty="0">
                <a:solidFill>
                  <a:schemeClr val="bg1"/>
                </a:solidFill>
              </a:rPr>
              <a:t>Total amount of grant funds should </a:t>
            </a:r>
            <a:r>
              <a:rPr lang="en-US" sz="3000" dirty="0">
                <a:solidFill>
                  <a:schemeClr val="tx1"/>
                </a:solidFill>
              </a:rPr>
              <a:t>match the same number written in Section III of the application. The budget reflects eligible activities to the respective grants. The “Other Funds” column should reflect other secured funding.</a:t>
            </a:r>
          </a:p>
          <a:p>
            <a:pPr algn="just"/>
            <a:endParaRPr lang="en-US" sz="1650" dirty="0">
              <a:solidFill>
                <a:schemeClr val="tx1"/>
              </a:solidFill>
            </a:endParaRPr>
          </a:p>
          <a:p>
            <a:pPr algn="ctr"/>
            <a:r>
              <a:rPr lang="en-US" sz="3000" b="1" u="sng" dirty="0">
                <a:solidFill>
                  <a:srgbClr val="C00000"/>
                </a:solidFill>
              </a:rPr>
              <a:t>Allocating Costs</a:t>
            </a:r>
          </a:p>
          <a:p>
            <a:pPr algn="just"/>
            <a:r>
              <a:rPr lang="en-US" sz="3000" dirty="0">
                <a:solidFill>
                  <a:schemeClr val="tx1"/>
                </a:solidFill>
              </a:rPr>
              <a:t>Costs billed to grant must be </a:t>
            </a:r>
            <a:r>
              <a:rPr lang="en-US" sz="3000" b="1" i="1" u="sng" dirty="0">
                <a:solidFill>
                  <a:schemeClr val="tx1"/>
                </a:solidFill>
              </a:rPr>
              <a:t>directly</a:t>
            </a:r>
            <a:r>
              <a:rPr lang="en-US" sz="3000" b="1" i="1" dirty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associated to the eligible activity being funded through the grant program.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9361249"/>
            <a:ext cx="11768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Reminder: Check Your Numbers for Accuracy!!!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571500" y="333358"/>
            <a:ext cx="4697384" cy="1630904"/>
            <a:chOff x="2919818" y="2914437"/>
            <a:chExt cx="2714188" cy="609600"/>
          </a:xfrm>
        </p:grpSpPr>
        <p:sp>
          <p:nvSpPr>
            <p:cNvPr id="15" name="Wave 14"/>
            <p:cNvSpPr/>
            <p:nvPr/>
          </p:nvSpPr>
          <p:spPr>
            <a:xfrm rot="20207194">
              <a:off x="3484664" y="2914437"/>
              <a:ext cx="1592828" cy="609600"/>
            </a:xfrm>
            <a:prstGeom prst="wave">
              <a:avLst/>
            </a:prstGeom>
            <a:solidFill>
              <a:srgbClr val="D92125"/>
            </a:solidFill>
            <a:ln w="381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0629727">
              <a:off x="2919818" y="3037824"/>
              <a:ext cx="2714188" cy="3106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Myriad Pro" panose="020B0503030403020204" pitchFamily="34" charset="0"/>
                </a:rPr>
                <a:t>Applies to all </a:t>
              </a:r>
            </a:p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Myriad Pro" panose="020B0503030403020204" pitchFamily="34" charset="0"/>
                </a:rPr>
                <a:t>Grant Applications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94D80E3-D637-4A67-B401-4AD22F85F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266881"/>
            <a:ext cx="10144125" cy="55435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839200" y="3154075"/>
            <a:ext cx="2514600" cy="5656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026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3800" y="2652722"/>
            <a:ext cx="5698236" cy="5632311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990000"/>
                </a:solidFill>
              </a:rPr>
              <a:t>Budget Narrative</a:t>
            </a:r>
            <a:r>
              <a:rPr lang="en-US" sz="3600" b="1" dirty="0">
                <a:solidFill>
                  <a:srgbClr val="990000"/>
                </a:solidFill>
              </a:rPr>
              <a:t> 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Describe in </a:t>
            </a:r>
            <a:r>
              <a:rPr lang="en-US" sz="3600" b="1" u="sng" dirty="0">
                <a:solidFill>
                  <a:schemeClr val="tx1"/>
                </a:solidFill>
              </a:rPr>
              <a:t>detail</a:t>
            </a:r>
            <a:r>
              <a:rPr lang="en-US" sz="3600" dirty="0">
                <a:solidFill>
                  <a:schemeClr val="tx1"/>
                </a:solidFill>
              </a:rPr>
              <a:t> how will grant funds be used to support your program. Provide </a:t>
            </a:r>
            <a:r>
              <a:rPr lang="en-US" sz="3600" b="1" u="sng" dirty="0">
                <a:solidFill>
                  <a:schemeClr val="tx1"/>
                </a:solidFill>
              </a:rPr>
              <a:t>detail</a:t>
            </a:r>
            <a:r>
              <a:rPr lang="en-US" sz="3600" dirty="0">
                <a:solidFill>
                  <a:schemeClr val="tx1"/>
                </a:solidFill>
              </a:rPr>
              <a:t> of all funding </a:t>
            </a:r>
            <a:r>
              <a:rPr lang="en-US" sz="3600" b="1" i="1" u="sng" dirty="0">
                <a:solidFill>
                  <a:schemeClr val="tx1"/>
                </a:solidFill>
              </a:rPr>
              <a:t>secured</a:t>
            </a:r>
            <a:r>
              <a:rPr lang="en-US" sz="3600" dirty="0">
                <a:solidFill>
                  <a:schemeClr val="tx1"/>
                </a:solidFill>
              </a:rPr>
              <a:t> for this project currently and additional funding awarded in the past three years.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12430" y="84847"/>
            <a:ext cx="16306800" cy="14859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en-US" sz="6000" b="1" dirty="0">
                <a:solidFill>
                  <a:srgbClr val="FFFFFF"/>
                </a:solidFill>
                <a:latin typeface="Arial Black" panose="020B0A04020102020204" pitchFamily="34" charset="0"/>
              </a:rPr>
              <a:t>BUDGET PROPOSAL NARRATIVE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571500" y="333358"/>
            <a:ext cx="4697384" cy="1630904"/>
            <a:chOff x="2919818" y="2914437"/>
            <a:chExt cx="2714188" cy="609600"/>
          </a:xfrm>
        </p:grpSpPr>
        <p:sp>
          <p:nvSpPr>
            <p:cNvPr id="10" name="Wave 9"/>
            <p:cNvSpPr/>
            <p:nvPr/>
          </p:nvSpPr>
          <p:spPr>
            <a:xfrm rot="20207194">
              <a:off x="3484664" y="2914437"/>
              <a:ext cx="1592828" cy="609600"/>
            </a:xfrm>
            <a:prstGeom prst="wave">
              <a:avLst/>
            </a:prstGeom>
            <a:solidFill>
              <a:srgbClr val="D92125"/>
            </a:solidFill>
            <a:ln w="381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20629727">
              <a:off x="2919818" y="3037824"/>
              <a:ext cx="2714188" cy="3106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Myriad Pro" panose="020B0503030403020204" pitchFamily="34" charset="0"/>
                </a:rPr>
                <a:t>Applies to all </a:t>
              </a:r>
            </a:p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Myriad Pro" panose="020B0503030403020204" pitchFamily="34" charset="0"/>
                </a:rPr>
                <a:t>Grant Applications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12226-D103-424B-A04B-C007AA1C7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b="14969"/>
          <a:stretch/>
        </p:blipFill>
        <p:spPr>
          <a:xfrm>
            <a:off x="457200" y="3848100"/>
            <a:ext cx="10468963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9B18D-DBA3-4341-AC80-433561B4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87594"/>
            <a:ext cx="10475214" cy="9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3280076" y="6896528"/>
            <a:ext cx="11790486" cy="1656582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7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140672" y="135808"/>
            <a:ext cx="10929890" cy="18834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en-US" sz="8100" b="1" dirty="0">
                <a:solidFill>
                  <a:srgbClr val="FFFFFF"/>
                </a:solidFill>
                <a:latin typeface="Arial Black" panose="020B0A04020102020204" pitchFamily="34" charset="0"/>
              </a:rPr>
              <a:t>CERTIFICATONS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430821" y="455236"/>
            <a:ext cx="4697384" cy="1630904"/>
            <a:chOff x="2966939" y="2914437"/>
            <a:chExt cx="2714188" cy="609600"/>
          </a:xfrm>
        </p:grpSpPr>
        <p:sp>
          <p:nvSpPr>
            <p:cNvPr id="14" name="Wave 13"/>
            <p:cNvSpPr/>
            <p:nvPr/>
          </p:nvSpPr>
          <p:spPr>
            <a:xfrm rot="20207194">
              <a:off x="3484664" y="2914437"/>
              <a:ext cx="1592828" cy="609600"/>
            </a:xfrm>
            <a:prstGeom prst="wav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0629727">
              <a:off x="2966939" y="3046720"/>
              <a:ext cx="2714188" cy="3106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Myriad Pro" panose="020B0503030403020204" pitchFamily="34" charset="0"/>
                </a:rPr>
                <a:t>Applies to all </a:t>
              </a:r>
            </a:p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Myriad Pro" panose="020B0503030403020204" pitchFamily="34" charset="0"/>
                </a:rPr>
                <a:t>Grant Applications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2901" y="2400301"/>
            <a:ext cx="6794015" cy="7017306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of Interest</a:t>
            </a:r>
            <a:r>
              <a:rPr lang="en-US" sz="3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check the appropriate boxes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Conflict of Interest,  Acknowledgement of Responsibility, &amp; Certification for Compliance with CDBG Regulations.</a:t>
            </a:r>
          </a:p>
          <a:p>
            <a:pPr algn="ctr"/>
            <a:endParaRPr lang="en-US" sz="3000" b="1" dirty="0">
              <a:solidFill>
                <a:srgbClr val="004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i="1" dirty="0">
                <a:solidFill>
                  <a:srgbClr val="004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 with a relationship with City Council will not be excluded from funding. </a:t>
            </a:r>
          </a:p>
          <a:p>
            <a:pPr algn="ctr"/>
            <a:endParaRPr lang="en-US" sz="3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u="sng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 Representative</a:t>
            </a:r>
            <a:r>
              <a:rPr lang="en-US" sz="3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sign and date your application.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869C4B-0C53-4CAA-BEF2-FFCFAD24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000464"/>
            <a:ext cx="10115550" cy="163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C56939-834D-4D77-AC81-86A25D751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4048340"/>
            <a:ext cx="10096500" cy="1200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216EF1-808F-4E15-81A8-48F0AE175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712" y="5915453"/>
            <a:ext cx="101441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9">
            <a:extLst>
              <a:ext uri="{FF2B5EF4-FFF2-40B4-BE49-F238E27FC236}">
                <a16:creationId xmlns:a16="http://schemas.microsoft.com/office/drawing/2014/main" id="{51F075AA-C262-441A-86EA-A309224ECFCD}"/>
              </a:ext>
            </a:extLst>
          </p:cNvPr>
          <p:cNvSpPr/>
          <p:nvPr/>
        </p:nvSpPr>
        <p:spPr>
          <a:xfrm rot="10800000">
            <a:off x="-873503" y="-959643"/>
            <a:ext cx="14853405" cy="5619767"/>
          </a:xfrm>
          <a:custGeom>
            <a:avLst/>
            <a:gdLst/>
            <a:ahLst/>
            <a:cxnLst/>
            <a:rect l="l" t="t" r="r" b="b"/>
            <a:pathLst>
              <a:path w="8474859" h="5372100">
                <a:moveTo>
                  <a:pt x="6924189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6924189" y="5372100"/>
                </a:lnTo>
                <a:lnTo>
                  <a:pt x="8474859" y="2686050"/>
                </a:lnTo>
                <a:lnTo>
                  <a:pt x="6924189" y="0"/>
                </a:lnTo>
                <a:close/>
              </a:path>
            </a:pathLst>
          </a:custGeom>
          <a:solidFill>
            <a:srgbClr val="00465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608021" y="1155202"/>
            <a:ext cx="3799619" cy="3290488"/>
            <a:chOff x="0" y="0"/>
            <a:chExt cx="3619627" cy="31346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95749623-33AB-4D79-8479-9E4BE4B0A27C}"/>
              </a:ext>
            </a:extLst>
          </p:cNvPr>
          <p:cNvSpPr txBox="1">
            <a:spLocks/>
          </p:cNvSpPr>
          <p:nvPr/>
        </p:nvSpPr>
        <p:spPr>
          <a:xfrm>
            <a:off x="609600" y="648566"/>
            <a:ext cx="12417906" cy="283619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137160" tIns="68580" rIns="137160" bIns="6858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46698" algn="ctr">
              <a:lnSpc>
                <a:spcPct val="115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HELPFUL APPLICATION TIPS  </a:t>
            </a:r>
            <a:endParaRPr lang="en-US" sz="6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358A1-CA09-48D3-8F61-58A647FE58BC}"/>
              </a:ext>
            </a:extLst>
          </p:cNvPr>
          <p:cNvSpPr txBox="1"/>
          <p:nvPr/>
        </p:nvSpPr>
        <p:spPr>
          <a:xfrm>
            <a:off x="449142" y="5487197"/>
            <a:ext cx="11887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 Black" panose="020B0A040201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Important points to consider before completing the CDBG applications.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7743" y="-89986"/>
            <a:ext cx="10138115" cy="8779655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05679" y="5832746"/>
            <a:ext cx="5966980" cy="516743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4038" y="3522236"/>
            <a:ext cx="5715000" cy="1268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F4F4F4"/>
                </a:solidFill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08620" y="1368102"/>
            <a:ext cx="7737209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600" b="1" dirty="0">
                <a:solidFill>
                  <a:srgbClr val="F4F4F4"/>
                </a:solidFill>
                <a:latin typeface="+mj-lt"/>
              </a:rPr>
              <a:t>OPEN GRANT APPLICATIONS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93380" y="2255180"/>
            <a:ext cx="789510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600" b="1" dirty="0">
                <a:solidFill>
                  <a:srgbClr val="F4F4F4"/>
                </a:solidFill>
              </a:rPr>
              <a:t>GRANT PROGRAM OVERVIEW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08620" y="3053747"/>
            <a:ext cx="980010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600" b="1" dirty="0">
                <a:solidFill>
                  <a:srgbClr val="F4F4F4"/>
                </a:solidFill>
              </a:rPr>
              <a:t>MINIMUM APPLICATION REQUIREMENTS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93380" y="3756783"/>
            <a:ext cx="937483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600" b="1" dirty="0">
                <a:solidFill>
                  <a:srgbClr val="F4F4F4"/>
                </a:solidFill>
              </a:rPr>
              <a:t>LONG TERM GRANT REQUIREMENTS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32066" y="5400356"/>
            <a:ext cx="8898813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600" b="1" dirty="0">
                <a:solidFill>
                  <a:srgbClr val="F4F4F4"/>
                </a:solidFill>
              </a:rPr>
              <a:t>HELPFUL APPLICATION TIPS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53790" y="6271580"/>
            <a:ext cx="744686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600" b="1" dirty="0">
                <a:solidFill>
                  <a:srgbClr val="F4F4F4"/>
                </a:solidFill>
              </a:rPr>
              <a:t>QUESTIONS &amp; ANSWERS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BC2D5DD9-8A7A-4A74-B5C9-E197D1B8F76A}"/>
              </a:ext>
            </a:extLst>
          </p:cNvPr>
          <p:cNvSpPr txBox="1"/>
          <p:nvPr/>
        </p:nvSpPr>
        <p:spPr>
          <a:xfrm>
            <a:off x="8009792" y="4529132"/>
            <a:ext cx="8898813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600" b="1" dirty="0">
                <a:solidFill>
                  <a:srgbClr val="F4F4F4"/>
                </a:solidFill>
              </a:rPr>
              <a:t>APPLICATION PREVIEW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5AE458-A988-40C5-9305-6603DE716581}"/>
              </a:ext>
            </a:extLst>
          </p:cNvPr>
          <p:cNvSpPr/>
          <p:nvPr/>
        </p:nvSpPr>
        <p:spPr>
          <a:xfrm>
            <a:off x="1952466" y="4645700"/>
            <a:ext cx="15104862" cy="52526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81075" marR="246698" indent="-6905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Provide detailed project descriptions and performance outcomes.</a:t>
            </a:r>
          </a:p>
          <a:p>
            <a:pPr marL="981075" marR="242888" indent="-6905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Make sure the service population is clearly identified.</a:t>
            </a:r>
          </a:p>
          <a:p>
            <a:pPr marL="981075" marR="242888" indent="-6905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Describe record-keeping and/or reporting methods.</a:t>
            </a:r>
          </a:p>
          <a:p>
            <a:pPr marL="981075" marR="242888" indent="-690563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Ensure that the proposal narrative in the grant application corresponds to an eligible CDBG program activity.</a:t>
            </a:r>
          </a:p>
          <a:p>
            <a:pPr marL="981075" marR="242888" indent="-6905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Proofread your application prior to submission.</a:t>
            </a:r>
          </a:p>
          <a:p>
            <a:pPr marL="981075" marR="242888" indent="-6905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Allow sufficient time to complete the application.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519F0-0FCD-46A4-88B2-A6CD3255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92" y="274017"/>
            <a:ext cx="1986948" cy="1775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11C0FC-9B5D-9D02-7B73-4754C87E8884}"/>
              </a:ext>
            </a:extLst>
          </p:cNvPr>
          <p:cNvSpPr txBox="1"/>
          <p:nvPr/>
        </p:nvSpPr>
        <p:spPr>
          <a:xfrm>
            <a:off x="2231659" y="746079"/>
            <a:ext cx="14294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6698" algn="ctr"/>
            <a:r>
              <a:rPr lang="en-US" sz="4800" b="1" dirty="0">
                <a:latin typeface="Arial Black" panose="020B0A040201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PREPARING THE GRANT APPLICATION</a:t>
            </a:r>
            <a:endParaRPr lang="en-US" sz="4800" dirty="0">
              <a:latin typeface="Arial Black" panose="020B0A040201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CE016-4A8D-6948-AF4B-7BB231B6D29E}"/>
              </a:ext>
            </a:extLst>
          </p:cNvPr>
          <p:cNvSpPr txBox="1"/>
          <p:nvPr/>
        </p:nvSpPr>
        <p:spPr>
          <a:xfrm>
            <a:off x="914400" y="2077585"/>
            <a:ext cx="161429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strong grant proposal should be 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clear, concise, and compelling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Make sure that the application provides enough detail that the funder understands your project. Your grant proposal should also tell a story that helps the reviewer to understand the Organization’s project.</a:t>
            </a: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3CC57C81-B5B1-4DCE-9D07-69AB38BF9D43}"/>
              </a:ext>
            </a:extLst>
          </p:cNvPr>
          <p:cNvGrpSpPr/>
          <p:nvPr/>
        </p:nvGrpSpPr>
        <p:grpSpPr>
          <a:xfrm>
            <a:off x="145552" y="7114213"/>
            <a:ext cx="1555434" cy="1352282"/>
            <a:chOff x="0" y="0"/>
            <a:chExt cx="3619627" cy="3134614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7E3DF1B-9D2F-45D8-88B1-B71B68B87960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5A29233E-F6DD-4589-94F7-3CE75D9864E7}"/>
              </a:ext>
            </a:extLst>
          </p:cNvPr>
          <p:cNvGrpSpPr/>
          <p:nvPr/>
        </p:nvGrpSpPr>
        <p:grpSpPr>
          <a:xfrm>
            <a:off x="83463" y="5013888"/>
            <a:ext cx="1661872" cy="1525975"/>
            <a:chOff x="0" y="0"/>
            <a:chExt cx="3619627" cy="3134614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1B2BEB99-C221-4B3F-AC2C-A7E70C45E448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612C2BAF-CC6B-4D88-BE2A-F689910E96C4}"/>
              </a:ext>
            </a:extLst>
          </p:cNvPr>
          <p:cNvGrpSpPr/>
          <p:nvPr/>
        </p:nvGrpSpPr>
        <p:grpSpPr>
          <a:xfrm>
            <a:off x="435417" y="9040845"/>
            <a:ext cx="975703" cy="819411"/>
            <a:chOff x="0" y="0"/>
            <a:chExt cx="3619627" cy="3134614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C26C4F0-AFEB-476D-BA99-511A27578DE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861333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16799111" y="2687862"/>
            <a:ext cx="2977778" cy="2578770"/>
            <a:chOff x="0" y="0"/>
            <a:chExt cx="3619627" cy="313461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itle 3">
            <a:extLst>
              <a:ext uri="{FF2B5EF4-FFF2-40B4-BE49-F238E27FC236}">
                <a16:creationId xmlns:a16="http://schemas.microsoft.com/office/drawing/2014/main" id="{9AB4EB7B-0E98-4D1C-BFB4-DBA7B0DC7BAB}"/>
              </a:ext>
            </a:extLst>
          </p:cNvPr>
          <p:cNvSpPr txBox="1">
            <a:spLocks/>
          </p:cNvSpPr>
          <p:nvPr/>
        </p:nvSpPr>
        <p:spPr>
          <a:xfrm>
            <a:off x="-457200" y="412439"/>
            <a:ext cx="15087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246698"/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ORGANIZATION’S CAPACITY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EF176-D385-41AB-903C-4D47CDBDF8AF}"/>
              </a:ext>
            </a:extLst>
          </p:cNvPr>
          <p:cNvSpPr txBox="1"/>
          <p:nvPr/>
        </p:nvSpPr>
        <p:spPr>
          <a:xfrm>
            <a:off x="729834" y="3098181"/>
            <a:ext cx="168283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246698" indent="-51435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Clear plans and internal policies to deliver the proposed services.</a:t>
            </a:r>
          </a:p>
          <a:p>
            <a:pPr marL="514350" marR="246698" indent="-514350" algn="just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514350" marR="246698" indent="-51435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Adequate staff dedicated to the project to deliver the proposed services.</a:t>
            </a:r>
          </a:p>
          <a:p>
            <a:pPr marL="1200150" marR="246698" lvl="1" indent="-5143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Grants Manager, Accountant, Administrative Assistant  </a:t>
            </a:r>
          </a:p>
          <a:p>
            <a:pPr marL="1200150" marR="246698" lvl="1" indent="-5143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514350" marR="246698" indent="-51435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 formalized system for tracking annual performance outcomes.</a:t>
            </a:r>
          </a:p>
          <a:p>
            <a:pPr marL="514350" marR="246698" indent="-514350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514350" marR="246698" indent="-51435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 formalized system for ensuring compliance with record keeping and completing monthly programmatic reports:  It is required that Organizations keep paper copies of client records.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F59227-4890-4686-98C9-72CE26783C00}"/>
              </a:ext>
            </a:extLst>
          </p:cNvPr>
          <p:cNvSpPr txBox="1"/>
          <p:nvPr/>
        </p:nvSpPr>
        <p:spPr>
          <a:xfrm>
            <a:off x="1143000" y="1974683"/>
            <a:ext cx="147309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6698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Organizational and Administrative Capacity 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1AABCB17-0E36-4C01-9257-E589D739E902}"/>
              </a:ext>
            </a:extLst>
          </p:cNvPr>
          <p:cNvSpPr/>
          <p:nvPr/>
        </p:nvSpPr>
        <p:spPr>
          <a:xfrm rot="10800000">
            <a:off x="7596447" y="-382803"/>
            <a:ext cx="12804984" cy="2667001"/>
          </a:xfrm>
          <a:custGeom>
            <a:avLst/>
            <a:gdLst/>
            <a:ahLst/>
            <a:cxnLst/>
            <a:rect l="l" t="t" r="r" b="b"/>
            <a:pathLst>
              <a:path w="11048529" h="5372100">
                <a:moveTo>
                  <a:pt x="9497859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9497859" y="5372100"/>
                </a:lnTo>
                <a:lnTo>
                  <a:pt x="11048529" y="2686050"/>
                </a:lnTo>
                <a:lnTo>
                  <a:pt x="9497859" y="0"/>
                </a:lnTo>
                <a:close/>
              </a:path>
            </a:pathLst>
          </a:custGeom>
          <a:solidFill>
            <a:srgbClr val="A4E47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63F7DA1-3596-813A-81DD-092F1555BDA1}"/>
              </a:ext>
            </a:extLst>
          </p:cNvPr>
          <p:cNvSpPr txBox="1">
            <a:spLocks/>
          </p:cNvSpPr>
          <p:nvPr/>
        </p:nvSpPr>
        <p:spPr>
          <a:xfrm>
            <a:off x="1349115" y="2676085"/>
            <a:ext cx="16189377" cy="714288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6732" indent="-51673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CDBG is a reimbursable grant.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funding is provided to grant subrecipients 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expenses have been incurred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agency. </a:t>
            </a:r>
          </a:p>
          <a:p>
            <a:pPr marL="516732" indent="-51673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funds are reimbursable to the receiving agency based on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receipts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submitted for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projects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6732" indent="-51673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Reimbursements are processed by the City after funding is released from the HUD; not often at the start of the program year. </a:t>
            </a:r>
          </a:p>
          <a:p>
            <a:pPr marL="516732" indent="-51673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application, clearly indicate the organizational financial capacity in the application to front program costs. </a:t>
            </a:r>
          </a:p>
          <a:p>
            <a:pPr marL="516732" indent="-51673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Overall, consider what percentage of the agency’s budget is grant funded in determining if projects can be sustained in the case of delayed reimbursements.</a:t>
            </a:r>
          </a:p>
          <a:p>
            <a:pPr marL="516732" indent="-51673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0F3B68-C10B-D862-39E3-DA5C300B9E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9115" y="468026"/>
            <a:ext cx="15087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6698"/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ORGANIZATION’S CAPACITY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32DD6-D96C-1DD3-C146-6F587D13A4B9}"/>
              </a:ext>
            </a:extLst>
          </p:cNvPr>
          <p:cNvSpPr txBox="1"/>
          <p:nvPr/>
        </p:nvSpPr>
        <p:spPr>
          <a:xfrm>
            <a:off x="1349115" y="1741333"/>
            <a:ext cx="60316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6698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Financial Capacity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87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>
            <a:extLst>
              <a:ext uri="{FF2B5EF4-FFF2-40B4-BE49-F238E27FC236}">
                <a16:creationId xmlns:a16="http://schemas.microsoft.com/office/drawing/2014/main" id="{25B5B70B-13D0-4D79-885C-F75A5D0F46AE}"/>
              </a:ext>
            </a:extLst>
          </p:cNvPr>
          <p:cNvGrpSpPr/>
          <p:nvPr/>
        </p:nvGrpSpPr>
        <p:grpSpPr>
          <a:xfrm rot="-10800000">
            <a:off x="0" y="190500"/>
            <a:ext cx="3352800" cy="2758879"/>
            <a:chOff x="0" y="0"/>
            <a:chExt cx="3619627" cy="3134614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E2C9CC7-9FEA-4EB0-9A68-D26AE1BED9E2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63F7DA1-3596-813A-81DD-092F1555BDA1}"/>
              </a:ext>
            </a:extLst>
          </p:cNvPr>
          <p:cNvSpPr txBox="1">
            <a:spLocks/>
          </p:cNvSpPr>
          <p:nvPr/>
        </p:nvSpPr>
        <p:spPr>
          <a:xfrm>
            <a:off x="1105524" y="2502194"/>
            <a:ext cx="16076951" cy="700727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6732" indent="-51673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and Resource Leveraging </a:t>
            </a:r>
            <a:r>
              <a:rPr lang="en-US" sz="4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improve your capacity by working with others that complement your mission and allow smaller organizations to learn from experts in the field.</a:t>
            </a:r>
          </a:p>
          <a:p>
            <a:pPr marL="516732" indent="-51673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6732" indent="-51673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applications should identify </a:t>
            </a:r>
            <a:r>
              <a:rPr lang="en-US" sz="4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organization’s partners and leveraging resources </a:t>
            </a:r>
            <a:r>
              <a:rPr lang="en-US" sz="4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other sources.</a:t>
            </a:r>
          </a:p>
          <a:p>
            <a:pPr marL="516732" indent="-51673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6732" indent="-51673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</a:t>
            </a:r>
            <a:r>
              <a:rPr lang="en-US" sz="4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other funding the organization has secured </a:t>
            </a:r>
            <a:r>
              <a:rPr lang="en-US" sz="4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resources (grant or private funds) to use for the proposed activity.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0F3B68-C10B-D862-39E3-DA5C300B9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93505"/>
            <a:ext cx="160279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6698"/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LEVERAGING &amp; COLLABORATION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15CB82A5-B6B4-466A-9718-303367280BAC}"/>
              </a:ext>
            </a:extLst>
          </p:cNvPr>
          <p:cNvGrpSpPr/>
          <p:nvPr/>
        </p:nvGrpSpPr>
        <p:grpSpPr>
          <a:xfrm rot="-10800000">
            <a:off x="16043564" y="8243265"/>
            <a:ext cx="2209800" cy="1866900"/>
            <a:chOff x="-2" y="296913"/>
            <a:chExt cx="3619627" cy="3134614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F6554EE4-4FA9-4389-A180-1229B0F5FACE}"/>
                </a:ext>
              </a:extLst>
            </p:cNvPr>
            <p:cNvSpPr/>
            <p:nvPr/>
          </p:nvSpPr>
          <p:spPr>
            <a:xfrm>
              <a:off x="-2" y="296913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7611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-10800000">
            <a:off x="8745178" y="6994721"/>
            <a:ext cx="3801687" cy="3292279"/>
            <a:chOff x="0" y="0"/>
            <a:chExt cx="3619627" cy="31346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 rot="-10800000">
            <a:off x="11798163" y="5803579"/>
            <a:ext cx="7388722" cy="63986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4388041" y="430705"/>
            <a:ext cx="5276948" cy="45698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AAB71CFF-321D-4C22-8725-149D1643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832210"/>
            <a:ext cx="8017303" cy="4569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7B3268-943A-491A-AD7B-23973002F5DE}"/>
              </a:ext>
            </a:extLst>
          </p:cNvPr>
          <p:cNvSpPr txBox="1"/>
          <p:nvPr/>
        </p:nvSpPr>
        <p:spPr>
          <a:xfrm>
            <a:off x="3359193" y="5818878"/>
            <a:ext cx="9833316" cy="4807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1125" algn="l"/>
                <a:tab pos="1816735" algn="l"/>
                <a:tab pos="373380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City of Dalton</a:t>
            </a:r>
            <a:endParaRPr lang="en-US" sz="36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1125" algn="l"/>
                <a:tab pos="1816735" algn="l"/>
                <a:tab pos="373380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CDBG Program Office </a:t>
            </a:r>
            <a:endParaRPr lang="en-US" sz="36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1125" algn="l"/>
                <a:tab pos="1816735" algn="l"/>
                <a:tab pos="373380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 West Waugh Street  </a:t>
            </a:r>
            <a:endParaRPr lang="en-US" sz="36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1125" algn="l"/>
                <a:tab pos="1816735" algn="l"/>
                <a:tab pos="373380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Dalton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GA 30720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36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fr-FR" sz="36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cdbg@daltonga.gov</a:t>
            </a:r>
            <a:endParaRPr lang="fr-FR" sz="360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36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Phone: 706-529-2470</a:t>
            </a:r>
            <a:endParaRPr lang="en-US" sz="360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1125" algn="l"/>
                <a:tab pos="1816735" algn="l"/>
                <a:tab pos="3733800" algn="l"/>
              </a:tabLst>
            </a:pPr>
            <a:endParaRPr lang="en-US" sz="3600" dirty="0">
              <a:solidFill>
                <a:srgbClr val="1F497D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1125" algn="l"/>
                <a:tab pos="1816735" algn="l"/>
                <a:tab pos="3733800" algn="l"/>
              </a:tabLst>
            </a:pPr>
            <a:endParaRPr lang="en-US" sz="3600" dirty="0">
              <a:solidFill>
                <a:srgbClr val="1F497D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563600" y="1379838"/>
            <a:ext cx="4427846" cy="3879161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itle 4">
            <a:extLst>
              <a:ext uri="{FF2B5EF4-FFF2-40B4-BE49-F238E27FC236}">
                <a16:creationId xmlns:a16="http://schemas.microsoft.com/office/drawing/2014/main" id="{911FCA65-DF13-4B3F-AC02-5449BCDD240F}"/>
              </a:ext>
            </a:extLst>
          </p:cNvPr>
          <p:cNvSpPr txBox="1">
            <a:spLocks/>
          </p:cNvSpPr>
          <p:nvPr/>
        </p:nvSpPr>
        <p:spPr>
          <a:xfrm>
            <a:off x="1447800" y="434572"/>
            <a:ext cx="15392400" cy="1295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Arial Black" panose="020B0A04020102020204" pitchFamily="34" charset="0"/>
                <a:cs typeface="Arial" panose="020B0604020202020204" pitchFamily="34" charset="0"/>
              </a:rPr>
              <a:t>OPEN GRANT APPLICATIONS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B65A448A-81F0-4D52-BA7F-8F15B9B53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465" y="2351485"/>
            <a:ext cx="12819069" cy="228600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12065" algn="ctr">
              <a:lnSpc>
                <a:spcPct val="115000"/>
              </a:lnSpc>
            </a:pPr>
            <a:r>
              <a:rPr lang="en-US" sz="4000" b="1" dirty="0">
                <a:solidFill>
                  <a:srgbClr val="C00000"/>
                </a:solidFill>
              </a:rPr>
              <a:t>Program Year 2025 [July 1, 2025 – June 30, 2026 ]</a:t>
            </a:r>
          </a:p>
          <a:p>
            <a:pPr marR="12065" algn="ctr">
              <a:lnSpc>
                <a:spcPct val="115000"/>
              </a:lnSpc>
            </a:pPr>
            <a:endParaRPr lang="en-US" sz="1600" b="1" dirty="0">
              <a:solidFill>
                <a:srgbClr val="C00000"/>
              </a:solidFill>
            </a:endParaRPr>
          </a:p>
          <a:p>
            <a:pPr marR="12065" algn="ctr">
              <a:lnSpc>
                <a:spcPct val="115000"/>
              </a:lnSpc>
            </a:pP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4000" b="1" dirty="0"/>
              <a:t>pplications will be accepted from non-profit organizations in the City of Dalton.</a:t>
            </a:r>
          </a:p>
          <a:p>
            <a:pPr marL="0" marR="1206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/>
              <a:t> </a:t>
            </a:r>
          </a:p>
          <a:p>
            <a:pPr marL="228600" marR="1206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/>
              <a:t> </a:t>
            </a:r>
          </a:p>
          <a:p>
            <a:pPr marL="0" marR="1206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AD76AD-57AE-4478-8551-493A107A39FB}"/>
              </a:ext>
            </a:extLst>
          </p:cNvPr>
          <p:cNvSpPr txBox="1"/>
          <p:nvPr/>
        </p:nvSpPr>
        <p:spPr>
          <a:xfrm>
            <a:off x="759771" y="5258999"/>
            <a:ext cx="14861229" cy="28405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Clr>
                <a:schemeClr val="accent2"/>
              </a:buClr>
            </a:pPr>
            <a:r>
              <a:rPr lang="en-US" altLang="en-US" sz="4000" b="1" dirty="0">
                <a:solidFill>
                  <a:schemeClr val="tx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Community Development Block Grant (CDBG) Program</a:t>
            </a:r>
          </a:p>
          <a:p>
            <a:pPr marL="622300" lvl="1" indent="-457200">
              <a:lnSpc>
                <a:spcPct val="114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tx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Public Facilities &amp; Improvements, Economic Development &amp; Housing Activities</a:t>
            </a:r>
          </a:p>
          <a:p>
            <a:pPr marL="622300" lvl="1" indent="-457200">
              <a:lnSpc>
                <a:spcPct val="114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tx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Public Services Activities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0CC12-29E9-4EB5-A7C2-9C16A96B08FC}"/>
              </a:ext>
            </a:extLst>
          </p:cNvPr>
          <p:cNvSpPr txBox="1"/>
          <p:nvPr/>
        </p:nvSpPr>
        <p:spPr>
          <a:xfrm>
            <a:off x="2247314" y="9030671"/>
            <a:ext cx="12878972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https://www.daltonga.gov/finance/page/applications-cdbg-programs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4F5644-7EE4-4964-ADA7-27EFDFE4E808}"/>
              </a:ext>
            </a:extLst>
          </p:cNvPr>
          <p:cNvSpPr txBox="1"/>
          <p:nvPr/>
        </p:nvSpPr>
        <p:spPr>
          <a:xfrm>
            <a:off x="1342714" y="8421288"/>
            <a:ext cx="1371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CDBG PROGRAM APPLICATIONS CAN BE DOWNLOADED AT: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06922" y="6753062"/>
            <a:ext cx="7924800" cy="3318857"/>
          </a:xfrm>
          <a:custGeom>
            <a:avLst/>
            <a:gdLst/>
            <a:ahLst/>
            <a:cxnLst/>
            <a:rect l="l" t="t" r="r" b="b"/>
            <a:pathLst>
              <a:path w="929717" h="517528">
                <a:moveTo>
                  <a:pt x="0" y="0"/>
                </a:moveTo>
                <a:lnTo>
                  <a:pt x="929717" y="0"/>
                </a:lnTo>
                <a:lnTo>
                  <a:pt x="929717" y="517528"/>
                </a:lnTo>
                <a:lnTo>
                  <a:pt x="0" y="517528"/>
                </a:lnTo>
                <a:close/>
              </a:path>
            </a:pathLst>
          </a:custGeom>
          <a:solidFill>
            <a:srgbClr val="F4F4F4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-2915828" y="-3678236"/>
            <a:ext cx="12804984" cy="6002336"/>
            <a:chOff x="0" y="0"/>
            <a:chExt cx="11048529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9677400" y="6753061"/>
            <a:ext cx="8001000" cy="3318858"/>
          </a:xfrm>
          <a:custGeom>
            <a:avLst/>
            <a:gdLst/>
            <a:ahLst/>
            <a:cxnLst/>
            <a:rect l="l" t="t" r="r" b="b"/>
            <a:pathLst>
              <a:path w="911926" h="517528">
                <a:moveTo>
                  <a:pt x="0" y="0"/>
                </a:moveTo>
                <a:lnTo>
                  <a:pt x="911926" y="0"/>
                </a:lnTo>
                <a:lnTo>
                  <a:pt x="911926" y="517528"/>
                </a:lnTo>
                <a:lnTo>
                  <a:pt x="0" y="517528"/>
                </a:lnTo>
                <a:close/>
              </a:path>
            </a:pathLst>
          </a:custGeom>
          <a:solidFill>
            <a:srgbClr val="F4F4F4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7C9EAD92-7E8D-4E4B-8185-CDB39121E3EC}"/>
              </a:ext>
            </a:extLst>
          </p:cNvPr>
          <p:cNvSpPr txBox="1">
            <a:spLocks/>
          </p:cNvSpPr>
          <p:nvPr/>
        </p:nvSpPr>
        <p:spPr>
          <a:xfrm>
            <a:off x="457200" y="552733"/>
            <a:ext cx="7393288" cy="21564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Arial Black" panose="020B0A04020102020204" pitchFamily="34" charset="0"/>
                <a:cs typeface="Arial" panose="020B0604020202020204" pitchFamily="34" charset="0"/>
              </a:rPr>
              <a:t>GRANT PROGRAM OVERVIEW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3501F5B8-66D3-4585-9050-DF2311C6BF6A}"/>
              </a:ext>
            </a:extLst>
          </p:cNvPr>
          <p:cNvSpPr txBox="1"/>
          <p:nvPr/>
        </p:nvSpPr>
        <p:spPr>
          <a:xfrm>
            <a:off x="906920" y="2601246"/>
            <a:ext cx="16771480" cy="387466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Community Development Block Grant (CDBG)</a:t>
            </a:r>
            <a:endParaRPr lang="en-US" sz="3200" dirty="0">
              <a:solidFill>
                <a:srgbClr val="FFFFFF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19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none" strike="noStrike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FFFFFF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190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United States Department of Housing and Urban Development (HUD) through the CDBG program provides communities with resources to address a wide range of unique community development needs. The CDBG program provides annual grants on a formula basis to Entitlement Communities as a means to support viable communities by providing decent housing, a suitable living environment, and opportunities to expand economic opportunities, principally for low and moderate-income persons. </a:t>
            </a:r>
            <a:endParaRPr lang="en-US" sz="3200" dirty="0">
              <a:solidFill>
                <a:srgbClr val="FFFFFF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190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200" dirty="0">
              <a:solidFill>
                <a:srgbClr val="FFFFFF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44ECDB9B-62A2-4D66-80CC-C8367776CBC9}"/>
              </a:ext>
            </a:extLst>
          </p:cNvPr>
          <p:cNvSpPr txBox="1"/>
          <p:nvPr/>
        </p:nvSpPr>
        <p:spPr>
          <a:xfrm>
            <a:off x="906920" y="6753062"/>
            <a:ext cx="7924800" cy="3318857"/>
          </a:xfrm>
          <a:prstGeom prst="rect">
            <a:avLst/>
          </a:prstGeom>
          <a:noFill/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825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Common CDBG Public Services Activities: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16700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 inclusive of all eligible CDBG Public Services.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1485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marR="1485900" indent="-342900"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Job Training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1485900" indent="-342900"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Child Care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1485900" indent="-342900"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Health Care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228600" indent="-342900"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  <a:tabLst>
                <a:tab pos="228600" algn="l"/>
                <a:tab pos="285750" algn="l"/>
              </a:tabLs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Fair Housing Outreach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228600" indent="-342900"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  <a:tabLst>
                <a:tab pos="228600" algn="l"/>
                <a:tab pos="285750" algn="l"/>
              </a:tabLs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Services for Seniors and Homeless Persons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228600" indent="-342900"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  <a:tabLst>
                <a:tab pos="228600" algn="l"/>
                <a:tab pos="285750" algn="l"/>
              </a:tabLs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Recreational and Educational Programs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400050" indent="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200" dirty="0">
                <a:solidFill>
                  <a:srgbClr val="6F3B55"/>
                </a:solidFill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rgbClr val="6F3B5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402590" indent="1714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6F3B5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200" dirty="0"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9" name="Text Box 207">
            <a:extLst>
              <a:ext uri="{FF2B5EF4-FFF2-40B4-BE49-F238E27FC236}">
                <a16:creationId xmlns:a16="http://schemas.microsoft.com/office/drawing/2014/main" id="{6AED8D36-B5A0-4E13-ADB2-E231D37FE51D}"/>
              </a:ext>
            </a:extLst>
          </p:cNvPr>
          <p:cNvSpPr txBox="1"/>
          <p:nvPr/>
        </p:nvSpPr>
        <p:spPr>
          <a:xfrm>
            <a:off x="9677401" y="6753061"/>
            <a:ext cx="8000999" cy="3318857"/>
          </a:xfrm>
          <a:prstGeom prst="rect">
            <a:avLst/>
          </a:prstGeom>
          <a:noFill/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63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Common CDBG Public Facilities Activities &amp; Improvements, Economic Development, Housing Activities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98463" marR="402590" lvl="3" indent="-3984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Acquisition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40005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Commercial/Residential Rehabilitation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40005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Removal of Architectural Barriers for Accessibility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40005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Construction/ Reconstruction 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40005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Low-mod job creation or retention activities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74243" y="4214659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807377" y="723900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itle 4">
            <a:extLst>
              <a:ext uri="{FF2B5EF4-FFF2-40B4-BE49-F238E27FC236}">
                <a16:creationId xmlns:a16="http://schemas.microsoft.com/office/drawing/2014/main" id="{86FA1194-D91B-4948-8018-D50DE86D1856}"/>
              </a:ext>
            </a:extLst>
          </p:cNvPr>
          <p:cNvSpPr txBox="1">
            <a:spLocks/>
          </p:cNvSpPr>
          <p:nvPr/>
        </p:nvSpPr>
        <p:spPr>
          <a:xfrm>
            <a:off x="1143000" y="342900"/>
            <a:ext cx="153924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MINIMUM APPLICANT REQUIREMENTS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5305B-856C-4D57-9FFB-8DA23BD15560}"/>
              </a:ext>
            </a:extLst>
          </p:cNvPr>
          <p:cNvSpPr/>
          <p:nvPr/>
        </p:nvSpPr>
        <p:spPr>
          <a:xfrm>
            <a:off x="721904" y="1335670"/>
            <a:ext cx="156623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Nonprofit status for at least one (1) full year, or two (2) full years of operating as a subsidiary (a corporation </a:t>
            </a:r>
            <a:r>
              <a:rPr lang="en-US" sz="2800" dirty="0">
                <a:solidFill>
                  <a:srgbClr val="1F497D"/>
                </a:solidFill>
              </a:rPr>
              <a:t>owned</a:t>
            </a:r>
            <a:r>
              <a:rPr lang="en-US" sz="2800" dirty="0">
                <a:solidFill>
                  <a:schemeClr val="tx2"/>
                </a:solidFill>
              </a:rPr>
              <a:t> or controlled in whole or in part) of a nonprofit entity, or a local governmental entity or agency within Dalton.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EC26FC-DA37-4F29-A5FE-A68F26820D15}"/>
              </a:ext>
            </a:extLst>
          </p:cNvPr>
          <p:cNvSpPr/>
          <p:nvPr/>
        </p:nvSpPr>
        <p:spPr>
          <a:xfrm>
            <a:off x="742359" y="2990673"/>
            <a:ext cx="15621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Verification of registration with the Georgia’s Secretary of State Office at the time of application.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42BEF4-5F0B-46E7-BBA7-DDB7CFE39948}"/>
              </a:ext>
            </a:extLst>
          </p:cNvPr>
          <p:cNvSpPr/>
          <p:nvPr/>
        </p:nvSpPr>
        <p:spPr>
          <a:xfrm>
            <a:off x="742359" y="3664863"/>
            <a:ext cx="16542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Verification of registration with the U.S. System for Award Management and be free from debarment.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5024-CC92-44C9-962E-726BC38AAB28}"/>
              </a:ext>
            </a:extLst>
          </p:cNvPr>
          <p:cNvSpPr/>
          <p:nvPr/>
        </p:nvSpPr>
        <p:spPr>
          <a:xfrm>
            <a:off x="747610" y="4403721"/>
            <a:ext cx="9163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 active Board of Directors within the last 12 months.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F2E17A-5FCB-41F0-9B30-088CB1705A33}"/>
              </a:ext>
            </a:extLst>
          </p:cNvPr>
          <p:cNvSpPr/>
          <p:nvPr/>
        </p:nvSpPr>
        <p:spPr>
          <a:xfrm>
            <a:off x="742359" y="5142580"/>
            <a:ext cx="14874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applicant must have an audit or prepared by a qualified accountant or accounting service, covering the last two most recent reporting periods of operation.  Open Audit findings will make the applicant ineligible to receive assistance.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DA8ADA-1356-45F9-A415-49900F75D53E}"/>
              </a:ext>
            </a:extLst>
          </p:cNvPr>
          <p:cNvSpPr/>
          <p:nvPr/>
        </p:nvSpPr>
        <p:spPr>
          <a:xfrm>
            <a:off x="830447" y="6401597"/>
            <a:ext cx="14294025" cy="141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200"/>
              </a:spcAft>
            </a:pPr>
            <a:endParaRPr lang="en-US" sz="2800" dirty="0">
              <a:solidFill>
                <a:srgbClr val="1F49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Written copy of financial management procedures, including staff responsibilities and required procedures.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D658CF-32A3-4F6E-958B-DADA5118D081}"/>
              </a:ext>
            </a:extLst>
          </p:cNvPr>
          <p:cNvSpPr/>
          <p:nvPr/>
        </p:nvSpPr>
        <p:spPr>
          <a:xfrm>
            <a:off x="830447" y="8196131"/>
            <a:ext cx="15146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 least twelve (12) months experience directly related to the proposed project or program.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24D50F-4765-4DA2-A46D-FC46E7B170FC}"/>
              </a:ext>
            </a:extLst>
          </p:cNvPr>
          <p:cNvSpPr/>
          <p:nvPr/>
        </p:nvSpPr>
        <p:spPr>
          <a:xfrm>
            <a:off x="830447" y="8452456"/>
            <a:ext cx="14874093" cy="141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200"/>
              </a:spcAft>
            </a:pPr>
            <a:endParaRPr lang="en-US" sz="2800" dirty="0">
              <a:solidFill>
                <a:srgbClr val="1F49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Proof of insurance for the following types of insurance: General Liability, Auto Liability, and Worker’s Compensation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3964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47800" y="342900"/>
            <a:ext cx="14766361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A4E473"/>
                </a:solidFill>
                <a:latin typeface="Arial Black" panose="020B0A04020102020204" pitchFamily="34" charset="0"/>
              </a:rPr>
              <a:t>LONG-TERM REPORTING &amp; PROGRAM ACTIVITY REQUIREMENTS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3563094" y="6077994"/>
            <a:ext cx="6383425" cy="5528076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71665" y="7004492"/>
            <a:ext cx="3034530" cy="2627917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053492" y="8956750"/>
            <a:ext cx="2141618" cy="1854652"/>
            <a:chOff x="0" y="0"/>
            <a:chExt cx="3619627" cy="31346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0F2A305-613F-48C0-9422-6E527DCE34AF}"/>
              </a:ext>
            </a:extLst>
          </p:cNvPr>
          <p:cNvSpPr/>
          <p:nvPr/>
        </p:nvSpPr>
        <p:spPr>
          <a:xfrm>
            <a:off x="1606728" y="2258315"/>
            <a:ext cx="14766361" cy="209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3200" b="1" dirty="0">
                <a:solidFill>
                  <a:srgbClr val="FFFFFF"/>
                </a:solidFill>
              </a:rPr>
              <a:t>Programmatic and Expenditure Reporting </a:t>
            </a:r>
          </a:p>
          <a:p>
            <a:pPr marL="342900" lvl="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Long-term programmatic reporting requirements (CDBG: 5 years) and monthly expenditure standards</a:t>
            </a:r>
          </a:p>
          <a:p>
            <a:pPr marL="342900" lvl="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Annual submission of organization’s financial audit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FC6DAC-38CC-4160-B090-59050E308853}"/>
              </a:ext>
            </a:extLst>
          </p:cNvPr>
          <p:cNvSpPr/>
          <p:nvPr/>
        </p:nvSpPr>
        <p:spPr>
          <a:xfrm>
            <a:off x="1619162" y="4631403"/>
            <a:ext cx="15766026" cy="209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3200" b="1" dirty="0">
                <a:solidFill>
                  <a:srgbClr val="FFFFFF"/>
                </a:solidFill>
              </a:rPr>
              <a:t>Recordkeeping Requirements  </a:t>
            </a:r>
          </a:p>
          <a:p>
            <a:pPr marL="342900" lvl="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Separate case files by grant per client must be maintained. </a:t>
            </a:r>
          </a:p>
          <a:p>
            <a:pPr marL="342900" lvl="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Case files must include grant eligibility documentation and must be determined &amp; documented prior to providing services.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55F08E-C0A0-4ACF-A342-92D646886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356" y="7182813"/>
            <a:ext cx="11739043" cy="227127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</a:rPr>
              <a:t>On-site visits, Technical Assistance, Desk Reviews, and Monitoring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Compliance monitoring will be conducted annually.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On-site technical assistance visits will be conducted regularly.</a:t>
            </a:r>
          </a:p>
        </p:txBody>
      </p:sp>
      <p:sp>
        <p:nvSpPr>
          <p:cNvPr id="16" name="AutoShape 21">
            <a:extLst>
              <a:ext uri="{FF2B5EF4-FFF2-40B4-BE49-F238E27FC236}">
                <a16:creationId xmlns:a16="http://schemas.microsoft.com/office/drawing/2014/main" id="{4204A608-08D6-4AF1-A220-2D860E215FD0}"/>
              </a:ext>
            </a:extLst>
          </p:cNvPr>
          <p:cNvSpPr/>
          <p:nvPr/>
        </p:nvSpPr>
        <p:spPr>
          <a:xfrm flipV="1">
            <a:off x="1671665" y="4548568"/>
            <a:ext cx="16110633" cy="28501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21">
            <a:extLst>
              <a:ext uri="{FF2B5EF4-FFF2-40B4-BE49-F238E27FC236}">
                <a16:creationId xmlns:a16="http://schemas.microsoft.com/office/drawing/2014/main" id="{FD6FB5E3-2089-4636-A5D3-A1F575FC1B4C}"/>
              </a:ext>
            </a:extLst>
          </p:cNvPr>
          <p:cNvSpPr/>
          <p:nvPr/>
        </p:nvSpPr>
        <p:spPr>
          <a:xfrm flipV="1">
            <a:off x="6023602" y="6989157"/>
            <a:ext cx="11758696" cy="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92E874-F246-4513-9580-10F0A61155B4}"/>
              </a:ext>
            </a:extLst>
          </p:cNvPr>
          <p:cNvSpPr/>
          <p:nvPr/>
        </p:nvSpPr>
        <p:spPr>
          <a:xfrm>
            <a:off x="3048000" y="800100"/>
            <a:ext cx="131064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Arial Black" panose="020B0A04020102020204" pitchFamily="34" charset="0"/>
              </a:rPr>
              <a:t>APPLICATION OVERVIEW </a:t>
            </a:r>
            <a:endParaRPr lang="en-US" sz="6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Image result for application">
            <a:extLst>
              <a:ext uri="{FF2B5EF4-FFF2-40B4-BE49-F238E27FC236}">
                <a16:creationId xmlns:a16="http://schemas.microsoft.com/office/drawing/2014/main" id="{A9A2AAC3-A432-47E1-B74B-4DB371D0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41" y="3162300"/>
            <a:ext cx="950871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8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133600" y="292825"/>
            <a:ext cx="14420792" cy="162140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rial Black" panose="020B0A04020102020204" pitchFamily="34" charset="0"/>
              </a:rPr>
              <a:t>APPLICATION SECTIONS 1-2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47576" y="2701302"/>
            <a:ext cx="7026677" cy="2862322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tx1"/>
                </a:solidFill>
              </a:rPr>
              <a:t>Project Priority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</a:rPr>
              <a:t>If your organization submits multiple applications for the same grant, select the priority of importance.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8C62B-333A-4776-B785-83F59753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96" y="2124659"/>
            <a:ext cx="85725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9F349B-853E-4826-9FF9-8B0AAE91C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232" y="5981700"/>
            <a:ext cx="12925768" cy="35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604" y="375858"/>
            <a:ext cx="14420792" cy="12858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rial Black" panose="020B0A04020102020204" pitchFamily="34" charset="0"/>
              </a:rPr>
              <a:t>APPLICATION SECTIONS 3-5</a:t>
            </a:r>
            <a:endParaRPr lang="en-US" sz="6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10" y="6840078"/>
            <a:ext cx="4384391" cy="2816156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990000"/>
                </a:solidFill>
              </a:rPr>
              <a:t>Requested Funding </a:t>
            </a:r>
          </a:p>
          <a:p>
            <a:endParaRPr lang="en-US" sz="2700" b="1" dirty="0">
              <a:solidFill>
                <a:srgbClr val="990000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The total amount requested should match the amount listed on the Budget Sheet.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9DEBD-47D8-4255-A38F-0622D14F2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10"/>
          <a:stretch/>
        </p:blipFill>
        <p:spPr>
          <a:xfrm>
            <a:off x="644810" y="2038844"/>
            <a:ext cx="8610600" cy="2662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3E9928-6755-4E04-964D-42DEC9E58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660"/>
          <a:stretch/>
        </p:blipFill>
        <p:spPr>
          <a:xfrm>
            <a:off x="9734215" y="1957097"/>
            <a:ext cx="6958793" cy="34793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95F227-BC14-4E3B-8E17-7C12641D9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700653"/>
            <a:ext cx="10416534" cy="35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9">
      <a:dk1>
        <a:srgbClr val="004651"/>
      </a:dk1>
      <a:lt1>
        <a:srgbClr val="00A181"/>
      </a:lt1>
      <a:dk2>
        <a:srgbClr val="1F497D"/>
      </a:dk2>
      <a:lt2>
        <a:srgbClr val="EEECE1"/>
      </a:lt2>
      <a:accent1>
        <a:srgbClr val="A4E473"/>
      </a:accent1>
      <a:accent2>
        <a:srgbClr val="F2EF1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10753</TotalTime>
  <Words>1420</Words>
  <Application>Microsoft Office PowerPoint</Application>
  <PresentationFormat>Custom</PresentationFormat>
  <Paragraphs>178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Tahoma</vt:lpstr>
      <vt:lpstr>Calibri</vt:lpstr>
      <vt:lpstr>Batang</vt:lpstr>
      <vt:lpstr>Arial Black</vt:lpstr>
      <vt:lpstr>Myriad Pro</vt:lpstr>
      <vt:lpstr>Wingdings</vt:lpstr>
      <vt:lpstr>Symbol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SECTIONS 1-2</vt:lpstr>
      <vt:lpstr>APPLICATION SECTIONS 3-5</vt:lpstr>
      <vt:lpstr>APPLICATION SECTIONS 6-7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SECTION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ORGANIZATION’S CAPACITY</vt:lpstr>
      <vt:lpstr>LEVERAGING &amp; COLLABORATION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Green Light Green White Corporate Geometric Company Internal Deck Business Presentation</dc:title>
  <dc:creator>Walker-Towers, Rabihah</dc:creator>
  <cp:lastModifiedBy>Kimberly Roberts</cp:lastModifiedBy>
  <cp:revision>60</cp:revision>
  <dcterms:created xsi:type="dcterms:W3CDTF">2006-08-16T00:00:00Z</dcterms:created>
  <dcterms:modified xsi:type="dcterms:W3CDTF">2025-01-31T12:55:07Z</dcterms:modified>
  <dc:identifier>DAFZcXYdTNY</dc:identifier>
</cp:coreProperties>
</file>